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sldIdLst>
    <p:sldId id="256" r:id="rId3"/>
    <p:sldId id="519" r:id="rId4"/>
    <p:sldId id="540" r:id="rId5"/>
    <p:sldId id="535" r:id="rId6"/>
    <p:sldId id="539" r:id="rId7"/>
    <p:sldId id="541" r:id="rId8"/>
    <p:sldId id="544" r:id="rId9"/>
    <p:sldId id="542" r:id="rId10"/>
    <p:sldId id="545" r:id="rId11"/>
    <p:sldId id="547" r:id="rId12"/>
    <p:sldId id="548" r:id="rId13"/>
    <p:sldId id="549" r:id="rId14"/>
    <p:sldId id="550" r:id="rId15"/>
    <p:sldId id="556" r:id="rId16"/>
    <p:sldId id="551" r:id="rId17"/>
    <p:sldId id="557" r:id="rId18"/>
    <p:sldId id="553" r:id="rId19"/>
    <p:sldId id="555" r:id="rId20"/>
  </p:sldIdLst>
  <p:sldSz cx="9144000" cy="5143500" type="screen16x9"/>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19" userDrawn="1">
          <p15:clr>
            <a:srgbClr val="A4A3A4"/>
          </p15:clr>
        </p15:guide>
        <p15:guide id="2" pos="28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A4660"/>
    <a:srgbClr val="961E19"/>
    <a:srgbClr val="E8E8E8"/>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649" autoAdjust="0"/>
  </p:normalViewPr>
  <p:slideViewPr>
    <p:cSldViewPr showGuides="1">
      <p:cViewPr varScale="1">
        <p:scale>
          <a:sx n="104" d="100"/>
          <a:sy n="104" d="100"/>
        </p:scale>
        <p:origin x="850" y="58"/>
      </p:cViewPr>
      <p:guideLst>
        <p:guide orient="horz" pos="1719"/>
        <p:guide pos="284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gs" Target="tags/tag69.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wdp>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FA1A9A1-B305-43A3-954F-7409640B2C5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9E4D53A-EBD1-4578-9F09-8A6CB50B917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9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tags" Target="../tags/tag33.xml"/><Relationship Id="rId3" Type="http://schemas.openxmlformats.org/officeDocument/2006/relationships/image" Target="../media/image3.png"/><Relationship Id="rId2" Type="http://schemas.openxmlformats.org/officeDocument/2006/relationships/tags" Target="../tags/tag32.xml"/><Relationship Id="rId1" Type="http://schemas.openxmlformats.org/officeDocument/2006/relationships/tags" Target="../tags/tag31.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36.xml"/><Relationship Id="rId3" Type="http://schemas.openxmlformats.org/officeDocument/2006/relationships/image" Target="../media/image3.png"/><Relationship Id="rId2" Type="http://schemas.openxmlformats.org/officeDocument/2006/relationships/tags" Target="../tags/tag35.xml"/><Relationship Id="rId1" Type="http://schemas.openxmlformats.org/officeDocument/2006/relationships/tags" Target="../tags/tag34.xml"/></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39.xml"/><Relationship Id="rId3" Type="http://schemas.openxmlformats.org/officeDocument/2006/relationships/image" Target="../media/image3.png"/><Relationship Id="rId2" Type="http://schemas.openxmlformats.org/officeDocument/2006/relationships/tags" Target="../tags/tag38.xml"/><Relationship Id="rId1" Type="http://schemas.openxmlformats.org/officeDocument/2006/relationships/tags" Target="../tags/tag37.xml"/></Relationships>
</file>

<file path=ppt/slides/_rels/slide13.xml.rels><?xml version="1.0" encoding="UTF-8" standalone="yes"?>
<Relationships xmlns="http://schemas.openxmlformats.org/package/2006/relationships"><Relationship Id="rId9" Type="http://schemas.openxmlformats.org/officeDocument/2006/relationships/tags" Target="../tags/tag46.xml"/><Relationship Id="rId8" Type="http://schemas.openxmlformats.org/officeDocument/2006/relationships/tags" Target="../tags/tag45.xml"/><Relationship Id="rId7" Type="http://schemas.openxmlformats.org/officeDocument/2006/relationships/image" Target="../media/image10.png"/><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image" Target="../media/image3.png"/><Relationship Id="rId2" Type="http://schemas.openxmlformats.org/officeDocument/2006/relationships/tags" Target="../tags/tag41.xml"/><Relationship Id="rId14" Type="http://schemas.openxmlformats.org/officeDocument/2006/relationships/slideLayout" Target="../slideLayouts/slideLayout1.xml"/><Relationship Id="rId13" Type="http://schemas.openxmlformats.org/officeDocument/2006/relationships/image" Target="../media/image12.png"/><Relationship Id="rId12" Type="http://schemas.openxmlformats.org/officeDocument/2006/relationships/tags" Target="../tags/tag48.xml"/><Relationship Id="rId11" Type="http://schemas.openxmlformats.org/officeDocument/2006/relationships/image" Target="../media/image11.png"/><Relationship Id="rId10" Type="http://schemas.openxmlformats.org/officeDocument/2006/relationships/tags" Target="../tags/tag47.xml"/><Relationship Id="rId1" Type="http://schemas.openxmlformats.org/officeDocument/2006/relationships/tags" Target="../tags/tag40.xml"/></Relationships>
</file>

<file path=ppt/slides/_rels/slide14.xml.rels><?xml version="1.0" encoding="UTF-8" standalone="yes"?>
<Relationships xmlns="http://schemas.openxmlformats.org/package/2006/relationships"><Relationship Id="rId9" Type="http://schemas.openxmlformats.org/officeDocument/2006/relationships/image" Target="../media/image14.png"/><Relationship Id="rId8" Type="http://schemas.openxmlformats.org/officeDocument/2006/relationships/tags" Target="../tags/tag54.xml"/><Relationship Id="rId7" Type="http://schemas.openxmlformats.org/officeDocument/2006/relationships/tags" Target="../tags/tag53.xml"/><Relationship Id="rId6" Type="http://schemas.openxmlformats.org/officeDocument/2006/relationships/image" Target="../media/image13.png"/><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image" Target="../media/image3.png"/><Relationship Id="rId2" Type="http://schemas.openxmlformats.org/officeDocument/2006/relationships/tags" Target="../tags/tag50.xml"/><Relationship Id="rId10" Type="http://schemas.openxmlformats.org/officeDocument/2006/relationships/slideLayout" Target="../slideLayouts/slideLayout1.xml"/><Relationship Id="rId1" Type="http://schemas.openxmlformats.org/officeDocument/2006/relationships/tags" Target="../tags/tag49.xml"/></Relationships>
</file>

<file path=ppt/slides/_rels/slide15.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image" Target="../media/image3.png"/><Relationship Id="rId2" Type="http://schemas.openxmlformats.org/officeDocument/2006/relationships/tags" Target="../tags/tag56.xml"/><Relationship Id="rId1" Type="http://schemas.openxmlformats.org/officeDocument/2006/relationships/tags" Target="../tags/tag55.xml"/></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image" Target="../media/image3.png"/><Relationship Id="rId2" Type="http://schemas.openxmlformats.org/officeDocument/2006/relationships/tags" Target="../tags/tag60.xml"/><Relationship Id="rId1" Type="http://schemas.openxmlformats.org/officeDocument/2006/relationships/tags" Target="../tags/tag59.xml"/></Relationships>
</file>

<file path=ppt/slides/_rels/slide17.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8.png"/><Relationship Id="rId7" Type="http://schemas.openxmlformats.org/officeDocument/2006/relationships/tags" Target="../tags/tag67.xml"/><Relationship Id="rId6" Type="http://schemas.openxmlformats.org/officeDocument/2006/relationships/image" Target="../media/image17.png"/><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image" Target="../media/image3.png"/><Relationship Id="rId2" Type="http://schemas.openxmlformats.org/officeDocument/2006/relationships/tags" Target="../tags/tag64.xml"/><Relationship Id="rId1" Type="http://schemas.openxmlformats.org/officeDocument/2006/relationships/tags" Target="../tags/tag6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tags" Target="../tags/tag3.xml"/><Relationship Id="rId3" Type="http://schemas.openxmlformats.org/officeDocument/2006/relationships/image" Target="../media/image3.png"/><Relationship Id="rId2" Type="http://schemas.openxmlformats.org/officeDocument/2006/relationships/tags" Target="../tags/tag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xml"/><Relationship Id="rId3" Type="http://schemas.openxmlformats.org/officeDocument/2006/relationships/image" Target="../media/image3.png"/><Relationship Id="rId2" Type="http://schemas.openxmlformats.org/officeDocument/2006/relationships/tags" Target="../tags/tag5.xml"/><Relationship Id="rId1" Type="http://schemas.openxmlformats.org/officeDocument/2006/relationships/tags" Target="../tags/tag4.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9.xml"/><Relationship Id="rId3" Type="http://schemas.openxmlformats.org/officeDocument/2006/relationships/image" Target="../media/image3.png"/><Relationship Id="rId2" Type="http://schemas.openxmlformats.org/officeDocument/2006/relationships/tags" Target="../tags/tag8.xml"/><Relationship Id="rId1" Type="http://schemas.openxmlformats.org/officeDocument/2006/relationships/tags" Target="../tags/tag7.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image" Target="../media/image3.png"/><Relationship Id="rId2" Type="http://schemas.openxmlformats.org/officeDocument/2006/relationships/tags" Target="../tags/tag11.xml"/><Relationship Id="rId1" Type="http://schemas.openxmlformats.org/officeDocument/2006/relationships/tags" Target="../tags/tag10.xml"/></Relationships>
</file>

<file path=ppt/slides/_rels/slide6.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image" Target="../media/image3.png"/><Relationship Id="rId2" Type="http://schemas.openxmlformats.org/officeDocument/2006/relationships/tags" Target="../tags/tag15.xml"/><Relationship Id="rId1" Type="http://schemas.openxmlformats.org/officeDocument/2006/relationships/tags" Target="../tags/tag14.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20.xml"/><Relationship Id="rId3" Type="http://schemas.openxmlformats.org/officeDocument/2006/relationships/image" Target="../media/image3.png"/><Relationship Id="rId2" Type="http://schemas.openxmlformats.org/officeDocument/2006/relationships/tags" Target="../tags/tag19.xml"/><Relationship Id="rId1" Type="http://schemas.openxmlformats.org/officeDocument/2006/relationships/tags" Target="../tags/tag18.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8.png"/><Relationship Id="rId7" Type="http://schemas.openxmlformats.org/officeDocument/2006/relationships/tags" Target="../tags/tag25.xml"/><Relationship Id="rId6" Type="http://schemas.openxmlformats.org/officeDocument/2006/relationships/image" Target="../media/image7.png"/><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image" Target="../media/image3.png"/><Relationship Id="rId2" Type="http://schemas.openxmlformats.org/officeDocument/2006/relationships/tags" Target="../tags/tag22.xml"/><Relationship Id="rId1" Type="http://schemas.openxmlformats.org/officeDocument/2006/relationships/tags" Target="../tags/tag21.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8.png"/><Relationship Id="rId7" Type="http://schemas.openxmlformats.org/officeDocument/2006/relationships/tags" Target="../tags/tag30.xml"/><Relationship Id="rId6" Type="http://schemas.openxmlformats.org/officeDocument/2006/relationships/image" Target="../media/image7.png"/><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image" Target="../media/image3.png"/><Relationship Id="rId2" Type="http://schemas.openxmlformats.org/officeDocument/2006/relationships/tags" Target="../tags/tag27.xml"/><Relationship Id="rId1" Type="http://schemas.openxmlformats.org/officeDocument/2006/relationships/tags" Target="../tags/tag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123478"/>
            <a:ext cx="9144000" cy="3600400"/>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矩形 3"/>
          <p:cNvSpPr/>
          <p:nvPr/>
        </p:nvSpPr>
        <p:spPr>
          <a:xfrm>
            <a:off x="0" y="-2128"/>
            <a:ext cx="9144000" cy="3600400"/>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45929" y="1667597"/>
            <a:ext cx="8280920" cy="1053465"/>
          </a:xfrm>
          <a:prstGeom prst="rect">
            <a:avLst/>
          </a:prstGeom>
        </p:spPr>
        <p:txBody>
          <a:bodyPr wrap="square" lIns="68580" tIns="34290" rIns="68580" bIns="3429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工作汇报</a:t>
            </a:r>
            <a:endParaRPr lang="zh-CN" altLang="en-US" sz="4400" b="1" dirty="0">
              <a:solidFill>
                <a:schemeClr val="bg1"/>
              </a:solidFill>
              <a:latin typeface="微软雅黑" panose="020B0503020204020204" pitchFamily="34" charset="-122"/>
              <a:ea typeface="微软雅黑" panose="020B0503020204020204" pitchFamily="34" charset="-122"/>
            </a:endParaRPr>
          </a:p>
          <a:p>
            <a:pPr algn="ctr"/>
            <a:r>
              <a:rPr lang="zh-CN" altLang="en-US" sz="2000" b="1" dirty="0">
                <a:solidFill>
                  <a:schemeClr val="bg1"/>
                </a:solidFill>
                <a:latin typeface="微软雅黑" panose="020B0503020204020204" pitchFamily="34" charset="-122"/>
                <a:ea typeface="微软雅黑" panose="020B0503020204020204" pitchFamily="34" charset="-122"/>
              </a:rPr>
              <a:t>方向：智慧农场</a:t>
            </a:r>
            <a:r>
              <a:rPr lang="en-US" altLang="zh-CN" sz="2000" b="1" dirty="0">
                <a:solidFill>
                  <a:schemeClr val="bg1"/>
                </a:solidFill>
                <a:latin typeface="微软雅黑" panose="020B0503020204020204" pitchFamily="34" charset="-122"/>
                <a:ea typeface="微软雅黑" panose="020B0503020204020204" pitchFamily="34" charset="-122"/>
              </a:rPr>
              <a:t>-</a:t>
            </a:r>
            <a:r>
              <a:rPr lang="zh-CN" altLang="en-US" sz="2000" b="1" dirty="0">
                <a:solidFill>
                  <a:schemeClr val="bg1"/>
                </a:solidFill>
                <a:latin typeface="微软雅黑" panose="020B0503020204020204" pitchFamily="34" charset="-122"/>
                <a:ea typeface="微软雅黑" panose="020B0503020204020204" pitchFamily="34" charset="-122"/>
              </a:rPr>
              <a:t>遥感语义分割</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0" name="椭圆 9"/>
          <p:cNvSpPr/>
          <p:nvPr/>
        </p:nvSpPr>
        <p:spPr>
          <a:xfrm>
            <a:off x="3137461" y="1995686"/>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5860147" y="1995686"/>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3779912" y="4169717"/>
            <a:ext cx="4968553" cy="345440"/>
            <a:chOff x="3779912" y="4169717"/>
            <a:chExt cx="4968553" cy="345440"/>
          </a:xfrm>
        </p:grpSpPr>
        <p:sp>
          <p:nvSpPr>
            <p:cNvPr id="9" name="矩形 8"/>
            <p:cNvSpPr/>
            <p:nvPr/>
          </p:nvSpPr>
          <p:spPr>
            <a:xfrm>
              <a:off x="4040307" y="4169717"/>
              <a:ext cx="4708158" cy="345440"/>
            </a:xfrm>
            <a:prstGeom prst="rect">
              <a:avLst/>
            </a:prstGeom>
          </p:spPr>
          <p:txBody>
            <a:bodyPr wrap="square" lIns="68580" tIns="34290" rIns="68580" bIns="34290">
              <a:spAutoFit/>
            </a:bodyPr>
            <a:lstStyle/>
            <a:p>
              <a:r>
                <a:rPr lang="zh-CN" altLang="en-US" b="1" dirty="0">
                  <a:solidFill>
                    <a:srgbClr val="3A4660"/>
                  </a:solidFill>
                  <a:latin typeface="微软雅黑" panose="020B0503020204020204" pitchFamily="34" charset="-122"/>
                  <a:ea typeface="微软雅黑" panose="020B0503020204020204" pitchFamily="34" charset="-122"/>
                </a:rPr>
                <a:t>汇报人</a:t>
              </a:r>
              <a:r>
                <a:rPr lang="zh-CN" altLang="en-US" dirty="0">
                  <a:solidFill>
                    <a:srgbClr val="3A4660"/>
                  </a:solidFill>
                  <a:latin typeface="微软雅黑" panose="020B0503020204020204" pitchFamily="34" charset="-122"/>
                  <a:ea typeface="微软雅黑" panose="020B0503020204020204" pitchFamily="34" charset="-122"/>
                </a:rPr>
                <a:t>：付嘉豪</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b="1" dirty="0">
                  <a:solidFill>
                    <a:srgbClr val="3A4660"/>
                  </a:solidFill>
                  <a:latin typeface="微软雅黑" panose="020B0503020204020204" pitchFamily="34" charset="-122"/>
                  <a:ea typeface="微软雅黑" panose="020B0503020204020204" pitchFamily="34" charset="-122"/>
                </a:rPr>
                <a:t>指导老师</a:t>
              </a:r>
              <a:r>
                <a:rPr lang="zh-CN" altLang="en-US" dirty="0">
                  <a:solidFill>
                    <a:srgbClr val="3A4660"/>
                  </a:solidFill>
                  <a:latin typeface="微软雅黑" panose="020B0503020204020204" pitchFamily="34" charset="-122"/>
                  <a:ea typeface="微软雅黑" panose="020B0503020204020204" pitchFamily="34" charset="-122"/>
                </a:rPr>
                <a:t>：余</a:t>
              </a:r>
              <a:r>
                <a:rPr lang="zh-CN" altLang="en-US" dirty="0">
                  <a:solidFill>
                    <a:srgbClr val="3A4660"/>
                  </a:solidFill>
                  <a:latin typeface="微软雅黑" panose="020B0503020204020204" pitchFamily="34" charset="-122"/>
                  <a:ea typeface="微软雅黑" panose="020B0503020204020204" pitchFamily="34" charset="-122"/>
                </a:rPr>
                <a:t>银峰</a:t>
              </a:r>
              <a:endParaRPr lang="zh-CN" altLang="en-US" dirty="0">
                <a:solidFill>
                  <a:srgbClr val="3A4660"/>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3779912" y="4210339"/>
              <a:ext cx="198097" cy="265004"/>
              <a:chOff x="5823704" y="503688"/>
              <a:chExt cx="198097" cy="265004"/>
            </a:xfrm>
            <a:solidFill>
              <a:srgbClr val="3A4660"/>
            </a:solidFill>
          </p:grpSpPr>
          <p:sp>
            <p:nvSpPr>
              <p:cNvPr id="13" name="Oval 33"/>
              <p:cNvSpPr>
                <a:spLocks noChangeArrowheads="1"/>
              </p:cNvSpPr>
              <p:nvPr/>
            </p:nvSpPr>
            <p:spPr bwMode="auto">
              <a:xfrm>
                <a:off x="5872244" y="503688"/>
                <a:ext cx="101016" cy="10757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34"/>
              <p:cNvSpPr/>
              <p:nvPr/>
            </p:nvSpPr>
            <p:spPr bwMode="auto">
              <a:xfrm>
                <a:off x="5823704" y="616511"/>
                <a:ext cx="198097" cy="152181"/>
              </a:xfrm>
              <a:custGeom>
                <a:avLst/>
                <a:gdLst>
                  <a:gd name="T0" fmla="*/ 28 w 37"/>
                  <a:gd name="T1" fmla="*/ 0 h 28"/>
                  <a:gd name="T2" fmla="*/ 19 w 37"/>
                  <a:gd name="T3" fmla="*/ 11 h 28"/>
                  <a:gd name="T4" fmla="*/ 9 w 37"/>
                  <a:gd name="T5" fmla="*/ 0 h 28"/>
                  <a:gd name="T6" fmla="*/ 0 w 37"/>
                  <a:gd name="T7" fmla="*/ 18 h 28"/>
                  <a:gd name="T8" fmla="*/ 1 w 37"/>
                  <a:gd name="T9" fmla="*/ 26 h 28"/>
                  <a:gd name="T10" fmla="*/ 19 w 37"/>
                  <a:gd name="T11" fmla="*/ 28 h 28"/>
                  <a:gd name="T12" fmla="*/ 36 w 37"/>
                  <a:gd name="T13" fmla="*/ 26 h 28"/>
                  <a:gd name="T14" fmla="*/ 37 w 37"/>
                  <a:gd name="T15" fmla="*/ 18 h 28"/>
                  <a:gd name="T16" fmla="*/ 28 w 37"/>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8">
                    <a:moveTo>
                      <a:pt x="28" y="0"/>
                    </a:moveTo>
                    <a:cubicBezTo>
                      <a:pt x="19" y="11"/>
                      <a:pt x="19" y="11"/>
                      <a:pt x="19" y="11"/>
                    </a:cubicBezTo>
                    <a:cubicBezTo>
                      <a:pt x="9" y="0"/>
                      <a:pt x="9" y="0"/>
                      <a:pt x="9" y="0"/>
                    </a:cubicBezTo>
                    <a:cubicBezTo>
                      <a:pt x="4" y="4"/>
                      <a:pt x="0" y="11"/>
                      <a:pt x="0" y="18"/>
                    </a:cubicBezTo>
                    <a:cubicBezTo>
                      <a:pt x="0" y="21"/>
                      <a:pt x="1" y="23"/>
                      <a:pt x="1" y="26"/>
                    </a:cubicBezTo>
                    <a:cubicBezTo>
                      <a:pt x="7" y="27"/>
                      <a:pt x="12" y="28"/>
                      <a:pt x="19" y="28"/>
                    </a:cubicBezTo>
                    <a:cubicBezTo>
                      <a:pt x="25" y="28"/>
                      <a:pt x="31" y="27"/>
                      <a:pt x="36" y="26"/>
                    </a:cubicBezTo>
                    <a:cubicBezTo>
                      <a:pt x="37" y="23"/>
                      <a:pt x="37" y="21"/>
                      <a:pt x="37" y="18"/>
                    </a:cubicBezTo>
                    <a:cubicBezTo>
                      <a:pt x="37" y="11"/>
                      <a:pt x="33" y="4"/>
                      <a:pt x="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5" name="Freeform 504"/>
            <p:cNvSpPr>
              <a:spLocks noEditPoints="1"/>
            </p:cNvSpPr>
            <p:nvPr/>
          </p:nvSpPr>
          <p:spPr bwMode="auto">
            <a:xfrm>
              <a:off x="6076507" y="4210339"/>
              <a:ext cx="233967" cy="265004"/>
            </a:xfrm>
            <a:custGeom>
              <a:avLst/>
              <a:gdLst>
                <a:gd name="T0" fmla="*/ 25 w 255"/>
                <a:gd name="T1" fmla="*/ 19 h 288"/>
                <a:gd name="T2" fmla="*/ 0 w 255"/>
                <a:gd name="T3" fmla="*/ 35 h 288"/>
                <a:gd name="T4" fmla="*/ 25 w 255"/>
                <a:gd name="T5" fmla="*/ 51 h 288"/>
                <a:gd name="T6" fmla="*/ 15 w 255"/>
                <a:gd name="T7" fmla="*/ 62 h 288"/>
                <a:gd name="T8" fmla="*/ 15 w 255"/>
                <a:gd name="T9" fmla="*/ 95 h 288"/>
                <a:gd name="T10" fmla="*/ 25 w 255"/>
                <a:gd name="T11" fmla="*/ 106 h 288"/>
                <a:gd name="T12" fmla="*/ 0 w 255"/>
                <a:gd name="T13" fmla="*/ 122 h 288"/>
                <a:gd name="T14" fmla="*/ 25 w 255"/>
                <a:gd name="T15" fmla="*/ 139 h 288"/>
                <a:gd name="T16" fmla="*/ 25 w 255"/>
                <a:gd name="T17" fmla="*/ 146 h 288"/>
                <a:gd name="T18" fmla="*/ 15 w 255"/>
                <a:gd name="T19" fmla="*/ 150 h 288"/>
                <a:gd name="T20" fmla="*/ 15 w 255"/>
                <a:gd name="T21" fmla="*/ 182 h 288"/>
                <a:gd name="T22" fmla="*/ 25 w 255"/>
                <a:gd name="T23" fmla="*/ 193 h 288"/>
                <a:gd name="T24" fmla="*/ 0 w 255"/>
                <a:gd name="T25" fmla="*/ 210 h 288"/>
                <a:gd name="T26" fmla="*/ 25 w 255"/>
                <a:gd name="T27" fmla="*/ 226 h 288"/>
                <a:gd name="T28" fmla="*/ 15 w 255"/>
                <a:gd name="T29" fmla="*/ 237 h 288"/>
                <a:gd name="T30" fmla="*/ 15 w 255"/>
                <a:gd name="T31" fmla="*/ 270 h 288"/>
                <a:gd name="T32" fmla="*/ 25 w 255"/>
                <a:gd name="T33" fmla="*/ 288 h 288"/>
                <a:gd name="T34" fmla="*/ 255 w 255"/>
                <a:gd name="T35" fmla="*/ 146 h 288"/>
                <a:gd name="T36" fmla="*/ 255 w 255"/>
                <a:gd name="T37" fmla="*/ 0 h 288"/>
                <a:gd name="T38" fmla="*/ 41 w 255"/>
                <a:gd name="T39" fmla="*/ 261 h 288"/>
                <a:gd name="T40" fmla="*/ 9 w 255"/>
                <a:gd name="T41" fmla="*/ 253 h 288"/>
                <a:gd name="T42" fmla="*/ 41 w 255"/>
                <a:gd name="T43" fmla="*/ 246 h 288"/>
                <a:gd name="T44" fmla="*/ 41 w 255"/>
                <a:gd name="T45" fmla="*/ 261 h 288"/>
                <a:gd name="T46" fmla="*/ 15 w 255"/>
                <a:gd name="T47" fmla="*/ 217 h 288"/>
                <a:gd name="T48" fmla="*/ 15 w 255"/>
                <a:gd name="T49" fmla="*/ 202 h 288"/>
                <a:gd name="T50" fmla="*/ 48 w 255"/>
                <a:gd name="T51" fmla="*/ 210 h 288"/>
                <a:gd name="T52" fmla="*/ 41 w 255"/>
                <a:gd name="T53" fmla="*/ 174 h 288"/>
                <a:gd name="T54" fmla="*/ 9 w 255"/>
                <a:gd name="T55" fmla="*/ 166 h 288"/>
                <a:gd name="T56" fmla="*/ 41 w 255"/>
                <a:gd name="T57" fmla="*/ 159 h 288"/>
                <a:gd name="T58" fmla="*/ 41 w 255"/>
                <a:gd name="T59" fmla="*/ 174 h 288"/>
                <a:gd name="T60" fmla="*/ 15 w 255"/>
                <a:gd name="T61" fmla="*/ 130 h 288"/>
                <a:gd name="T62" fmla="*/ 15 w 255"/>
                <a:gd name="T63" fmla="*/ 115 h 288"/>
                <a:gd name="T64" fmla="*/ 48 w 255"/>
                <a:gd name="T65" fmla="*/ 122 h 288"/>
                <a:gd name="T66" fmla="*/ 41 w 255"/>
                <a:gd name="T67" fmla="*/ 86 h 288"/>
                <a:gd name="T68" fmla="*/ 9 w 255"/>
                <a:gd name="T69" fmla="*/ 79 h 288"/>
                <a:gd name="T70" fmla="*/ 41 w 255"/>
                <a:gd name="T71" fmla="*/ 71 h 288"/>
                <a:gd name="T72" fmla="*/ 41 w 255"/>
                <a:gd name="T73" fmla="*/ 86 h 288"/>
                <a:gd name="T74" fmla="*/ 15 w 255"/>
                <a:gd name="T75" fmla="*/ 43 h 288"/>
                <a:gd name="T76" fmla="*/ 15 w 255"/>
                <a:gd name="T77" fmla="*/ 28 h 288"/>
                <a:gd name="T78" fmla="*/ 48 w 255"/>
                <a:gd name="T79" fmla="*/ 35 h 288"/>
                <a:gd name="T80" fmla="*/ 214 w 255"/>
                <a:gd name="T81" fmla="*/ 205 h 288"/>
                <a:gd name="T82" fmla="*/ 76 w 255"/>
                <a:gd name="T83" fmla="*/ 191 h 288"/>
                <a:gd name="T84" fmla="*/ 132 w 255"/>
                <a:gd name="T85" fmla="*/ 159 h 288"/>
                <a:gd name="T86" fmla="*/ 118 w 255"/>
                <a:gd name="T87" fmla="*/ 120 h 288"/>
                <a:gd name="T88" fmla="*/ 145 w 255"/>
                <a:gd name="T89" fmla="*/ 85 h 288"/>
                <a:gd name="T90" fmla="*/ 171 w 255"/>
                <a:gd name="T91" fmla="*/ 120 h 288"/>
                <a:gd name="T92" fmla="*/ 157 w 255"/>
                <a:gd name="T93" fmla="*/ 159 h 288"/>
                <a:gd name="T94" fmla="*/ 214 w 255"/>
                <a:gd name="T95" fmla="*/ 19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5" h="288">
                  <a:moveTo>
                    <a:pt x="25" y="0"/>
                  </a:moveTo>
                  <a:cubicBezTo>
                    <a:pt x="25" y="19"/>
                    <a:pt x="25" y="19"/>
                    <a:pt x="25" y="19"/>
                  </a:cubicBezTo>
                  <a:cubicBezTo>
                    <a:pt x="15" y="19"/>
                    <a:pt x="15" y="19"/>
                    <a:pt x="15" y="19"/>
                  </a:cubicBezTo>
                  <a:cubicBezTo>
                    <a:pt x="6" y="19"/>
                    <a:pt x="0" y="25"/>
                    <a:pt x="0" y="35"/>
                  </a:cubicBezTo>
                  <a:cubicBezTo>
                    <a:pt x="0" y="45"/>
                    <a:pt x="6" y="51"/>
                    <a:pt x="15" y="51"/>
                  </a:cubicBezTo>
                  <a:cubicBezTo>
                    <a:pt x="25" y="51"/>
                    <a:pt x="25" y="51"/>
                    <a:pt x="25" y="51"/>
                  </a:cubicBezTo>
                  <a:cubicBezTo>
                    <a:pt x="25" y="62"/>
                    <a:pt x="25" y="62"/>
                    <a:pt x="25" y="62"/>
                  </a:cubicBezTo>
                  <a:cubicBezTo>
                    <a:pt x="15" y="62"/>
                    <a:pt x="15" y="62"/>
                    <a:pt x="15" y="62"/>
                  </a:cubicBezTo>
                  <a:cubicBezTo>
                    <a:pt x="6" y="62"/>
                    <a:pt x="0" y="68"/>
                    <a:pt x="0" y="79"/>
                  </a:cubicBezTo>
                  <a:cubicBezTo>
                    <a:pt x="0" y="89"/>
                    <a:pt x="6" y="95"/>
                    <a:pt x="15" y="95"/>
                  </a:cubicBezTo>
                  <a:cubicBezTo>
                    <a:pt x="25" y="95"/>
                    <a:pt x="25" y="95"/>
                    <a:pt x="25" y="95"/>
                  </a:cubicBezTo>
                  <a:cubicBezTo>
                    <a:pt x="25" y="106"/>
                    <a:pt x="25" y="106"/>
                    <a:pt x="25" y="106"/>
                  </a:cubicBezTo>
                  <a:cubicBezTo>
                    <a:pt x="15" y="106"/>
                    <a:pt x="15" y="106"/>
                    <a:pt x="15" y="106"/>
                  </a:cubicBezTo>
                  <a:cubicBezTo>
                    <a:pt x="6" y="106"/>
                    <a:pt x="0" y="112"/>
                    <a:pt x="0" y="122"/>
                  </a:cubicBezTo>
                  <a:cubicBezTo>
                    <a:pt x="0" y="132"/>
                    <a:pt x="6" y="139"/>
                    <a:pt x="15" y="139"/>
                  </a:cubicBezTo>
                  <a:cubicBezTo>
                    <a:pt x="25" y="139"/>
                    <a:pt x="25" y="139"/>
                    <a:pt x="25" y="139"/>
                  </a:cubicBezTo>
                  <a:cubicBezTo>
                    <a:pt x="25" y="142"/>
                    <a:pt x="25" y="142"/>
                    <a:pt x="25" y="142"/>
                  </a:cubicBezTo>
                  <a:cubicBezTo>
                    <a:pt x="25" y="146"/>
                    <a:pt x="25" y="146"/>
                    <a:pt x="25" y="146"/>
                  </a:cubicBezTo>
                  <a:cubicBezTo>
                    <a:pt x="25" y="150"/>
                    <a:pt x="25" y="150"/>
                    <a:pt x="25" y="150"/>
                  </a:cubicBezTo>
                  <a:cubicBezTo>
                    <a:pt x="15" y="150"/>
                    <a:pt x="15" y="150"/>
                    <a:pt x="15" y="150"/>
                  </a:cubicBezTo>
                  <a:cubicBezTo>
                    <a:pt x="6" y="150"/>
                    <a:pt x="0" y="156"/>
                    <a:pt x="0" y="166"/>
                  </a:cubicBezTo>
                  <a:cubicBezTo>
                    <a:pt x="0" y="176"/>
                    <a:pt x="6" y="182"/>
                    <a:pt x="15" y="182"/>
                  </a:cubicBezTo>
                  <a:cubicBezTo>
                    <a:pt x="25" y="182"/>
                    <a:pt x="25" y="182"/>
                    <a:pt x="25" y="182"/>
                  </a:cubicBezTo>
                  <a:cubicBezTo>
                    <a:pt x="25" y="193"/>
                    <a:pt x="25" y="193"/>
                    <a:pt x="25" y="193"/>
                  </a:cubicBezTo>
                  <a:cubicBezTo>
                    <a:pt x="15" y="193"/>
                    <a:pt x="15" y="193"/>
                    <a:pt x="15" y="193"/>
                  </a:cubicBezTo>
                  <a:cubicBezTo>
                    <a:pt x="6" y="193"/>
                    <a:pt x="0" y="199"/>
                    <a:pt x="0" y="210"/>
                  </a:cubicBezTo>
                  <a:cubicBezTo>
                    <a:pt x="0" y="220"/>
                    <a:pt x="6" y="226"/>
                    <a:pt x="15" y="226"/>
                  </a:cubicBezTo>
                  <a:cubicBezTo>
                    <a:pt x="25" y="226"/>
                    <a:pt x="25" y="226"/>
                    <a:pt x="25" y="226"/>
                  </a:cubicBezTo>
                  <a:cubicBezTo>
                    <a:pt x="25" y="237"/>
                    <a:pt x="25" y="237"/>
                    <a:pt x="25" y="237"/>
                  </a:cubicBezTo>
                  <a:cubicBezTo>
                    <a:pt x="15" y="237"/>
                    <a:pt x="15" y="237"/>
                    <a:pt x="15" y="237"/>
                  </a:cubicBezTo>
                  <a:cubicBezTo>
                    <a:pt x="6" y="237"/>
                    <a:pt x="0" y="243"/>
                    <a:pt x="0" y="253"/>
                  </a:cubicBezTo>
                  <a:cubicBezTo>
                    <a:pt x="0" y="263"/>
                    <a:pt x="6" y="270"/>
                    <a:pt x="15" y="270"/>
                  </a:cubicBezTo>
                  <a:cubicBezTo>
                    <a:pt x="25" y="270"/>
                    <a:pt x="25" y="270"/>
                    <a:pt x="25" y="270"/>
                  </a:cubicBezTo>
                  <a:cubicBezTo>
                    <a:pt x="25" y="288"/>
                    <a:pt x="25" y="288"/>
                    <a:pt x="25" y="288"/>
                  </a:cubicBezTo>
                  <a:cubicBezTo>
                    <a:pt x="255" y="288"/>
                    <a:pt x="255" y="288"/>
                    <a:pt x="255" y="288"/>
                  </a:cubicBezTo>
                  <a:cubicBezTo>
                    <a:pt x="255" y="146"/>
                    <a:pt x="255" y="146"/>
                    <a:pt x="255" y="146"/>
                  </a:cubicBezTo>
                  <a:cubicBezTo>
                    <a:pt x="255" y="142"/>
                    <a:pt x="255" y="142"/>
                    <a:pt x="255" y="142"/>
                  </a:cubicBezTo>
                  <a:cubicBezTo>
                    <a:pt x="255" y="0"/>
                    <a:pt x="255" y="0"/>
                    <a:pt x="255" y="0"/>
                  </a:cubicBezTo>
                  <a:lnTo>
                    <a:pt x="25" y="0"/>
                  </a:lnTo>
                  <a:close/>
                  <a:moveTo>
                    <a:pt x="41" y="261"/>
                  </a:moveTo>
                  <a:cubicBezTo>
                    <a:pt x="15" y="261"/>
                    <a:pt x="15" y="261"/>
                    <a:pt x="15" y="261"/>
                  </a:cubicBezTo>
                  <a:cubicBezTo>
                    <a:pt x="11" y="261"/>
                    <a:pt x="9" y="259"/>
                    <a:pt x="9" y="253"/>
                  </a:cubicBezTo>
                  <a:cubicBezTo>
                    <a:pt x="9" y="248"/>
                    <a:pt x="11" y="246"/>
                    <a:pt x="15" y="246"/>
                  </a:cubicBezTo>
                  <a:cubicBezTo>
                    <a:pt x="41" y="246"/>
                    <a:pt x="41" y="246"/>
                    <a:pt x="41" y="246"/>
                  </a:cubicBezTo>
                  <a:cubicBezTo>
                    <a:pt x="46" y="246"/>
                    <a:pt x="48" y="248"/>
                    <a:pt x="48" y="253"/>
                  </a:cubicBezTo>
                  <a:cubicBezTo>
                    <a:pt x="48" y="259"/>
                    <a:pt x="46" y="261"/>
                    <a:pt x="41" y="261"/>
                  </a:cubicBezTo>
                  <a:close/>
                  <a:moveTo>
                    <a:pt x="41" y="217"/>
                  </a:moveTo>
                  <a:cubicBezTo>
                    <a:pt x="15" y="217"/>
                    <a:pt x="15" y="217"/>
                    <a:pt x="15" y="217"/>
                  </a:cubicBezTo>
                  <a:cubicBezTo>
                    <a:pt x="11" y="217"/>
                    <a:pt x="9" y="215"/>
                    <a:pt x="9" y="210"/>
                  </a:cubicBezTo>
                  <a:cubicBezTo>
                    <a:pt x="9" y="204"/>
                    <a:pt x="11" y="202"/>
                    <a:pt x="15" y="202"/>
                  </a:cubicBezTo>
                  <a:cubicBezTo>
                    <a:pt x="41" y="202"/>
                    <a:pt x="41" y="202"/>
                    <a:pt x="41" y="202"/>
                  </a:cubicBezTo>
                  <a:cubicBezTo>
                    <a:pt x="46" y="202"/>
                    <a:pt x="48" y="204"/>
                    <a:pt x="48" y="210"/>
                  </a:cubicBezTo>
                  <a:cubicBezTo>
                    <a:pt x="48" y="215"/>
                    <a:pt x="46" y="217"/>
                    <a:pt x="41" y="217"/>
                  </a:cubicBezTo>
                  <a:close/>
                  <a:moveTo>
                    <a:pt x="41" y="174"/>
                  </a:moveTo>
                  <a:cubicBezTo>
                    <a:pt x="15" y="174"/>
                    <a:pt x="15" y="174"/>
                    <a:pt x="15" y="174"/>
                  </a:cubicBezTo>
                  <a:cubicBezTo>
                    <a:pt x="11" y="174"/>
                    <a:pt x="9" y="171"/>
                    <a:pt x="9" y="166"/>
                  </a:cubicBezTo>
                  <a:cubicBezTo>
                    <a:pt x="9" y="161"/>
                    <a:pt x="11" y="159"/>
                    <a:pt x="15" y="159"/>
                  </a:cubicBezTo>
                  <a:cubicBezTo>
                    <a:pt x="41" y="159"/>
                    <a:pt x="41" y="159"/>
                    <a:pt x="41" y="159"/>
                  </a:cubicBezTo>
                  <a:cubicBezTo>
                    <a:pt x="46" y="159"/>
                    <a:pt x="48" y="161"/>
                    <a:pt x="48" y="166"/>
                  </a:cubicBezTo>
                  <a:cubicBezTo>
                    <a:pt x="48" y="171"/>
                    <a:pt x="46" y="174"/>
                    <a:pt x="41" y="174"/>
                  </a:cubicBezTo>
                  <a:close/>
                  <a:moveTo>
                    <a:pt x="41" y="130"/>
                  </a:moveTo>
                  <a:cubicBezTo>
                    <a:pt x="15" y="130"/>
                    <a:pt x="15" y="130"/>
                    <a:pt x="15" y="130"/>
                  </a:cubicBezTo>
                  <a:cubicBezTo>
                    <a:pt x="11" y="130"/>
                    <a:pt x="9" y="128"/>
                    <a:pt x="9" y="122"/>
                  </a:cubicBezTo>
                  <a:cubicBezTo>
                    <a:pt x="9" y="117"/>
                    <a:pt x="11" y="115"/>
                    <a:pt x="15" y="115"/>
                  </a:cubicBezTo>
                  <a:cubicBezTo>
                    <a:pt x="41" y="115"/>
                    <a:pt x="41" y="115"/>
                    <a:pt x="41" y="115"/>
                  </a:cubicBezTo>
                  <a:cubicBezTo>
                    <a:pt x="46" y="115"/>
                    <a:pt x="48" y="117"/>
                    <a:pt x="48" y="122"/>
                  </a:cubicBezTo>
                  <a:cubicBezTo>
                    <a:pt x="48" y="128"/>
                    <a:pt x="46" y="130"/>
                    <a:pt x="41" y="130"/>
                  </a:cubicBezTo>
                  <a:close/>
                  <a:moveTo>
                    <a:pt x="41" y="86"/>
                  </a:moveTo>
                  <a:cubicBezTo>
                    <a:pt x="15" y="86"/>
                    <a:pt x="15" y="86"/>
                    <a:pt x="15" y="86"/>
                  </a:cubicBezTo>
                  <a:cubicBezTo>
                    <a:pt x="11" y="86"/>
                    <a:pt x="9" y="84"/>
                    <a:pt x="9" y="79"/>
                  </a:cubicBezTo>
                  <a:cubicBezTo>
                    <a:pt x="9" y="73"/>
                    <a:pt x="11" y="71"/>
                    <a:pt x="15" y="71"/>
                  </a:cubicBezTo>
                  <a:cubicBezTo>
                    <a:pt x="41" y="71"/>
                    <a:pt x="41" y="71"/>
                    <a:pt x="41" y="71"/>
                  </a:cubicBezTo>
                  <a:cubicBezTo>
                    <a:pt x="46" y="71"/>
                    <a:pt x="48" y="73"/>
                    <a:pt x="48" y="79"/>
                  </a:cubicBezTo>
                  <a:cubicBezTo>
                    <a:pt x="48" y="84"/>
                    <a:pt x="46" y="86"/>
                    <a:pt x="41" y="86"/>
                  </a:cubicBezTo>
                  <a:close/>
                  <a:moveTo>
                    <a:pt x="41" y="43"/>
                  </a:moveTo>
                  <a:cubicBezTo>
                    <a:pt x="15" y="43"/>
                    <a:pt x="15" y="43"/>
                    <a:pt x="15" y="43"/>
                  </a:cubicBezTo>
                  <a:cubicBezTo>
                    <a:pt x="11" y="43"/>
                    <a:pt x="9" y="40"/>
                    <a:pt x="9" y="35"/>
                  </a:cubicBezTo>
                  <a:cubicBezTo>
                    <a:pt x="9" y="30"/>
                    <a:pt x="11" y="28"/>
                    <a:pt x="15" y="28"/>
                  </a:cubicBezTo>
                  <a:cubicBezTo>
                    <a:pt x="41" y="28"/>
                    <a:pt x="41" y="28"/>
                    <a:pt x="41" y="28"/>
                  </a:cubicBezTo>
                  <a:cubicBezTo>
                    <a:pt x="46" y="28"/>
                    <a:pt x="48" y="30"/>
                    <a:pt x="48" y="35"/>
                  </a:cubicBezTo>
                  <a:cubicBezTo>
                    <a:pt x="48" y="40"/>
                    <a:pt x="46" y="43"/>
                    <a:pt x="41" y="43"/>
                  </a:cubicBezTo>
                  <a:close/>
                  <a:moveTo>
                    <a:pt x="214" y="205"/>
                  </a:moveTo>
                  <a:cubicBezTo>
                    <a:pt x="76" y="205"/>
                    <a:pt x="76" y="205"/>
                    <a:pt x="76" y="205"/>
                  </a:cubicBezTo>
                  <a:cubicBezTo>
                    <a:pt x="76" y="191"/>
                    <a:pt x="76" y="191"/>
                    <a:pt x="76" y="191"/>
                  </a:cubicBezTo>
                  <a:cubicBezTo>
                    <a:pt x="76" y="191"/>
                    <a:pt x="76" y="183"/>
                    <a:pt x="93" y="175"/>
                  </a:cubicBezTo>
                  <a:cubicBezTo>
                    <a:pt x="101" y="172"/>
                    <a:pt x="114" y="162"/>
                    <a:pt x="132" y="159"/>
                  </a:cubicBezTo>
                  <a:cubicBezTo>
                    <a:pt x="127" y="154"/>
                    <a:pt x="124" y="146"/>
                    <a:pt x="120" y="137"/>
                  </a:cubicBezTo>
                  <a:cubicBezTo>
                    <a:pt x="118" y="131"/>
                    <a:pt x="118" y="127"/>
                    <a:pt x="118" y="120"/>
                  </a:cubicBezTo>
                  <a:cubicBezTo>
                    <a:pt x="118" y="115"/>
                    <a:pt x="117" y="108"/>
                    <a:pt x="118" y="103"/>
                  </a:cubicBezTo>
                  <a:cubicBezTo>
                    <a:pt x="122" y="89"/>
                    <a:pt x="133" y="85"/>
                    <a:pt x="145" y="85"/>
                  </a:cubicBezTo>
                  <a:cubicBezTo>
                    <a:pt x="157" y="85"/>
                    <a:pt x="167" y="89"/>
                    <a:pt x="171" y="103"/>
                  </a:cubicBezTo>
                  <a:cubicBezTo>
                    <a:pt x="172" y="108"/>
                    <a:pt x="171" y="115"/>
                    <a:pt x="171" y="120"/>
                  </a:cubicBezTo>
                  <a:cubicBezTo>
                    <a:pt x="171" y="127"/>
                    <a:pt x="171" y="131"/>
                    <a:pt x="169" y="137"/>
                  </a:cubicBezTo>
                  <a:cubicBezTo>
                    <a:pt x="166" y="146"/>
                    <a:pt x="162" y="154"/>
                    <a:pt x="157" y="159"/>
                  </a:cubicBezTo>
                  <a:cubicBezTo>
                    <a:pt x="176" y="162"/>
                    <a:pt x="188" y="171"/>
                    <a:pt x="196" y="175"/>
                  </a:cubicBezTo>
                  <a:cubicBezTo>
                    <a:pt x="214" y="183"/>
                    <a:pt x="214" y="191"/>
                    <a:pt x="214" y="191"/>
                  </a:cubicBezTo>
                  <a:lnTo>
                    <a:pt x="214" y="205"/>
                  </a:lnTo>
                  <a:close/>
                </a:path>
              </a:pathLst>
            </a:custGeom>
            <a:solidFill>
              <a:srgbClr val="3A4660"/>
            </a:solidFill>
            <a:ln>
              <a:noFill/>
            </a:ln>
          </p:spPr>
          <p:txBody>
            <a:bodyPr vert="horz" wrap="square" lIns="91440" tIns="45720" rIns="91440" bIns="45720" numCol="1" anchor="t" anchorCtr="0" compatLnSpc="1"/>
            <a:lstStyle/>
            <a:p>
              <a:endParaRPr lang="zh-CN" altLang="en-US"/>
            </a:p>
          </p:txBody>
        </p:sp>
      </p:grpSp>
      <p:sp>
        <p:nvSpPr>
          <p:cNvPr id="16" name="KSO_Shape"/>
          <p:cNvSpPr>
            <a:spLocks noChangeArrowheads="1"/>
          </p:cNvSpPr>
          <p:nvPr/>
        </p:nvSpPr>
        <p:spPr bwMode="auto">
          <a:xfrm>
            <a:off x="6660232" y="-236562"/>
            <a:ext cx="2624111" cy="1791403"/>
          </a:xfrm>
          <a:custGeom>
            <a:avLst/>
            <a:gdLst>
              <a:gd name="T0" fmla="*/ 844045 w 3931"/>
              <a:gd name="T1" fmla="*/ 356609 h 2392"/>
              <a:gd name="T2" fmla="*/ 561681 w 3931"/>
              <a:gd name="T3" fmla="*/ 235522 h 2392"/>
              <a:gd name="T4" fmla="*/ 243848 w 3931"/>
              <a:gd name="T5" fmla="*/ 356609 h 2392"/>
              <a:gd name="T6" fmla="*/ 155176 w 3931"/>
              <a:gd name="T7" fmla="*/ 319756 h 2392"/>
              <a:gd name="T8" fmla="*/ 155176 w 3931"/>
              <a:gd name="T9" fmla="*/ 428374 h 2392"/>
              <a:gd name="T10" fmla="*/ 179283 w 3931"/>
              <a:gd name="T11" fmla="*/ 461624 h 2392"/>
              <a:gd name="T12" fmla="*/ 154622 w 3931"/>
              <a:gd name="T13" fmla="*/ 494874 h 2392"/>
              <a:gd name="T14" fmla="*/ 180946 w 3931"/>
              <a:gd name="T15" fmla="*/ 611804 h 2392"/>
              <a:gd name="T16" fmla="*/ 103358 w 3931"/>
              <a:gd name="T17" fmla="*/ 611804 h 2392"/>
              <a:gd name="T18" fmla="*/ 129960 w 3931"/>
              <a:gd name="T19" fmla="*/ 494320 h 2392"/>
              <a:gd name="T20" fmla="*/ 108346 w 3931"/>
              <a:gd name="T21" fmla="*/ 461624 h 2392"/>
              <a:gd name="T22" fmla="*/ 129128 w 3931"/>
              <a:gd name="T23" fmla="*/ 429205 h 2392"/>
              <a:gd name="T24" fmla="*/ 129128 w 3931"/>
              <a:gd name="T25" fmla="*/ 308950 h 2392"/>
              <a:gd name="T26" fmla="*/ 0 w 3931"/>
              <a:gd name="T27" fmla="*/ 254918 h 2392"/>
              <a:gd name="T28" fmla="*/ 568054 w 3931"/>
              <a:gd name="T29" fmla="*/ 0 h 2392"/>
              <a:gd name="T30" fmla="*/ 1089278 w 3931"/>
              <a:gd name="T31" fmla="*/ 258243 h 2392"/>
              <a:gd name="T32" fmla="*/ 844045 w 3931"/>
              <a:gd name="T33" fmla="*/ 356609 h 2392"/>
              <a:gd name="T34" fmla="*/ 555307 w 3931"/>
              <a:gd name="T35" fmla="*/ 297035 h 2392"/>
              <a:gd name="T36" fmla="*/ 811624 w 3931"/>
              <a:gd name="T37" fmla="*/ 384040 h 2392"/>
              <a:gd name="T38" fmla="*/ 811624 w 3931"/>
              <a:gd name="T39" fmla="*/ 594902 h 2392"/>
              <a:gd name="T40" fmla="*/ 542284 w 3931"/>
              <a:gd name="T41" fmla="*/ 662788 h 2392"/>
              <a:gd name="T42" fmla="*/ 304532 w 3931"/>
              <a:gd name="T43" fmla="*/ 594902 h 2392"/>
              <a:gd name="T44" fmla="*/ 304532 w 3931"/>
              <a:gd name="T45" fmla="*/ 384040 h 2392"/>
              <a:gd name="T46" fmla="*/ 555307 w 3931"/>
              <a:gd name="T47" fmla="*/ 297035 h 2392"/>
              <a:gd name="T48" fmla="*/ 551982 w 3931"/>
              <a:gd name="T49" fmla="*/ 623996 h 2392"/>
              <a:gd name="T50" fmla="*/ 758698 w 3931"/>
              <a:gd name="T51" fmla="*/ 572458 h 2392"/>
              <a:gd name="T52" fmla="*/ 551982 w 3931"/>
              <a:gd name="T53" fmla="*/ 520643 h 2392"/>
              <a:gd name="T54" fmla="*/ 345543 w 3931"/>
              <a:gd name="T55" fmla="*/ 572458 h 2392"/>
              <a:gd name="T56" fmla="*/ 551982 w 3931"/>
              <a:gd name="T57" fmla="*/ 623996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chemeClr val="bg1">
              <a:alpha val="6000"/>
            </a:schemeClr>
          </a:solidFill>
          <a:ln>
            <a:noFill/>
          </a:ln>
        </p:spPr>
        <p:txBody>
          <a:bodyPr anchor="ctr" anchorCtr="1"/>
          <a:lstStyle/>
          <a:p>
            <a:endParaRPr lang="zh-CN" altLang="en-US"/>
          </a:p>
        </p:txBody>
      </p:sp>
      <p:pic>
        <p:nvPicPr>
          <p:cNvPr id="3" name="图片 2"/>
          <p:cNvPicPr>
            <a:picLocks noChangeAspect="1"/>
          </p:cNvPicPr>
          <p:nvPr/>
        </p:nvPicPr>
        <p:blipFill>
          <a:blip r:embed="rId1">
            <a:biLevel thresh="50000"/>
            <a:extLst>
              <a:ext uri="{BEBA8EAE-BF5A-486C-A8C5-ECC9F3942E4B}">
                <a14:imgProps xmlns:a14="http://schemas.microsoft.com/office/drawing/2010/main">
                  <a14:imgLayer r:embed="rId2">
                    <a14:imgEffect>
                      <a14:artisticCrisscrossEtching trans="75000"/>
                    </a14:imgEffect>
                    <a14:imgEffect>
                      <a14:brightnessContrast bright="100000" contrast="100000"/>
                    </a14:imgEffect>
                    <a14:imgEffect>
                      <a14:sharpenSoften amount="100000"/>
                    </a14:imgEffect>
                  </a14:imgLayer>
                </a14:imgProps>
              </a:ext>
              <a:ext uri="{28A0092B-C50C-407E-A947-70E740481C1C}">
                <a14:useLocalDpi xmlns:a14="http://schemas.microsoft.com/office/drawing/2010/main" val="0"/>
              </a:ext>
            </a:extLst>
          </a:blip>
          <a:stretch>
            <a:fillRect/>
          </a:stretch>
        </p:blipFill>
        <p:spPr>
          <a:xfrm>
            <a:off x="738200" y="411510"/>
            <a:ext cx="2661353" cy="746357"/>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ICCV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pic>
        <p:nvPicPr>
          <p:cNvPr id="4" name="图片 3"/>
          <p:cNvPicPr>
            <a:picLocks noChangeAspect="1"/>
          </p:cNvPicPr>
          <p:nvPr>
            <p:custDataLst>
              <p:tags r:id="rId4"/>
            </p:custDataLst>
          </p:nvPr>
        </p:nvPicPr>
        <p:blipFill>
          <a:blip r:embed="rId5"/>
          <a:stretch>
            <a:fillRect/>
          </a:stretch>
        </p:blipFill>
        <p:spPr>
          <a:xfrm>
            <a:off x="0" y="1677670"/>
            <a:ext cx="9144000" cy="178816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901065" y="1563370"/>
            <a:ext cx="7358380" cy="2469515"/>
          </a:xfrm>
          <a:prstGeom prst="rect">
            <a:avLst/>
          </a:prstGeom>
          <a:noFill/>
        </p:spPr>
        <p:txBody>
          <a:bodyPr wrap="square" rtlCol="0" anchor="t">
            <a:noAutofit/>
          </a:bodyPr>
          <a:p>
            <a:pPr indent="355600" fontAlgn="auto">
              <a:lnSpc>
                <a:spcPct val="110000"/>
              </a:lnSpc>
              <a:extLst>
                <a:ext uri="{35155182-B16C-46BC-9424-99874614C6A1}">
                  <wpsdc:indentchars xmlns:wpsdc="http://www.wps.cn/officeDocument/2017/drawingmlCustomData" val="200" checksum="3837665281"/>
                </a:ext>
              </a:extLst>
            </a:pPr>
            <a:r>
              <a:rPr sz="1400"/>
              <a:t>现有线性注意力机制的不足之处在将 Transformer 模型应用于视觉任务时，自注意力机制 (Self-Attention) 的计算复杂度随序列长度的大小呈二次方关系，  的计算复杂度在使用具有全局感受野的注意力机制时会导致较高的计算成本。</a:t>
            </a:r>
            <a:endParaRPr sz="1400"/>
          </a:p>
          <a:p>
            <a:pPr indent="355600" fontAlgn="auto">
              <a:lnSpc>
                <a:spcPct val="110000"/>
              </a:lnSpc>
              <a:extLst>
                <a:ext uri="{35155182-B16C-46BC-9424-99874614C6A1}">
                  <wpsdc:indentchars xmlns:wpsdc="http://www.wps.cn/officeDocument/2017/drawingmlCustomData" val="200" checksum="3837665281"/>
                </a:ext>
              </a:extLst>
            </a:pPr>
            <a:r>
              <a:rPr sz="1400"/>
              <a:t>各种各样的线性注意力机制 (Linear Attention) 可以把计算复杂度从</a:t>
            </a:r>
            <a:r>
              <a:rPr lang="en-US" sz="1400"/>
              <a:t>O(n^2)</a:t>
            </a:r>
            <a:r>
              <a:rPr sz="1400"/>
              <a:t> 降低到</a:t>
            </a:r>
            <a:r>
              <a:rPr lang="en-US" sz="1400"/>
              <a:t>O(n log(n))</a:t>
            </a:r>
            <a:r>
              <a:rPr sz="1400"/>
              <a:t>  ，使之随序列长度的大小呈线性关系，可以提供一种更有效的替代方案。Self-Attention 中的 Softmax 函数迫使所有的 Query 和 Key 之间成对计算，才导致了 </a:t>
            </a:r>
            <a:r>
              <a:rPr lang="en-US" sz="1400"/>
              <a:t>O(n^2)</a:t>
            </a:r>
            <a:r>
              <a:rPr sz="1400"/>
              <a:t>的计算复杂度。</a:t>
            </a:r>
            <a:endParaRPr sz="1400"/>
          </a:p>
          <a:p>
            <a:pPr indent="355600" fontAlgn="auto">
              <a:lnSpc>
                <a:spcPct val="110000"/>
              </a:lnSpc>
              <a:extLst>
                <a:ext uri="{35155182-B16C-46BC-9424-99874614C6A1}">
                  <wpsdc:indentchars xmlns:wpsdc="http://www.wps.cn/officeDocument/2017/drawingmlCustomData" val="200" checksum="3837665281"/>
                </a:ext>
              </a:extLst>
            </a:pPr>
            <a:r>
              <a:rPr sz="1400"/>
              <a:t>Linear Attention </a:t>
            </a:r>
            <a:r>
              <a:rPr lang="zh-CN" sz="1400"/>
              <a:t>具有更小的复杂度</a:t>
            </a:r>
            <a:r>
              <a:rPr sz="1400"/>
              <a:t>但是，与 Softmax 注意力相比，当前的 Linear Attention 方法仍然存在严重的性能下降，并且可能涉及映射函数的额外计算开销，限制了它们的实际应用。</a:t>
            </a:r>
            <a:endParaRPr sz="14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ICCV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现存问题</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901065" y="1563370"/>
            <a:ext cx="7358380" cy="2469515"/>
          </a:xfrm>
          <a:prstGeom prst="rect">
            <a:avLst/>
          </a:prstGeom>
          <a:noFill/>
        </p:spPr>
        <p:txBody>
          <a:bodyPr wrap="square" rtlCol="0" anchor="t">
            <a:noAutofit/>
          </a:bodyPr>
          <a:p>
            <a:pPr indent="355600" fontAlgn="auto">
              <a:lnSpc>
                <a:spcPct val="110000"/>
              </a:lnSpc>
              <a:extLst>
                <a:ext uri="{35155182-B16C-46BC-9424-99874614C6A1}">
                  <wpsdc:indentchars xmlns:wpsdc="http://www.wps.cn/officeDocument/2017/drawingmlCustomData" val="200" checksum="3837665281"/>
                </a:ext>
              </a:extLst>
            </a:pPr>
            <a:r>
              <a:rPr lang="zh-CN" sz="1400"/>
              <a:t>作者从两个角度分析了线性注意力的性能下降的原因，并提出了相应的解决方案。</a:t>
            </a:r>
            <a:endParaRPr lang="zh-CN" sz="1400"/>
          </a:p>
          <a:p>
            <a:pPr indent="355600" fontAlgn="auto">
              <a:lnSpc>
                <a:spcPct val="110000"/>
              </a:lnSpc>
              <a:extLst>
                <a:ext uri="{35155182-B16C-46BC-9424-99874614C6A1}">
                  <wpsdc:indentchars xmlns:wpsdc="http://www.wps.cn/officeDocument/2017/drawingmlCustomData" val="200" checksum="3837665281"/>
                </a:ext>
              </a:extLst>
            </a:pPr>
            <a:endParaRPr lang="zh-CN" sz="1400"/>
          </a:p>
          <a:p>
            <a:pPr indent="355600" fontAlgn="auto">
              <a:lnSpc>
                <a:spcPct val="110000"/>
              </a:lnSpc>
              <a:extLst>
                <a:ext uri="{35155182-B16C-46BC-9424-99874614C6A1}">
                  <wpsdc:indentchars xmlns:wpsdc="http://www.wps.cn/officeDocument/2017/drawingmlCustomData" val="200" checksum="3837665281"/>
                </a:ext>
              </a:extLst>
            </a:pPr>
            <a:r>
              <a:rPr lang="en-US" altLang="zh-CN" sz="1400"/>
              <a:t>1</a:t>
            </a:r>
            <a:r>
              <a:rPr lang="zh-CN" altLang="en-US" sz="1400"/>
              <a:t>）</a:t>
            </a:r>
            <a:r>
              <a:rPr lang="zh-CN" sz="1400"/>
              <a:t>Linear Attention 的注意力分布相对平滑，缺乏解决信息量最大的特征的聚焦能力。</a:t>
            </a:r>
            <a:endParaRPr lang="zh-CN" sz="1400"/>
          </a:p>
          <a:p>
            <a:pPr indent="355600" fontAlgn="auto">
              <a:lnSpc>
                <a:spcPct val="110000"/>
              </a:lnSpc>
              <a:extLst>
                <a:ext uri="{35155182-B16C-46BC-9424-99874614C6A1}">
                  <wpsdc:indentchars xmlns:wpsdc="http://www.wps.cn/officeDocument/2017/drawingmlCustomData" val="200" checksum="3837665281"/>
                </a:ext>
              </a:extLst>
            </a:pPr>
            <a:r>
              <a:rPr lang="en-US" altLang="zh-CN" sz="1400"/>
              <a:t>2</a:t>
            </a:r>
            <a:r>
              <a:rPr lang="zh-CN" altLang="en-US" sz="1400"/>
              <a:t>）</a:t>
            </a:r>
            <a:r>
              <a:rPr lang="zh-CN" sz="1400"/>
              <a:t>Linear Attention 矩阵的秩相对较低，限制了特征多样性。</a:t>
            </a:r>
            <a:endParaRPr lang="zh-CN" sz="14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ICCV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论文</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贡献</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683895" y="1089025"/>
            <a:ext cx="7653655" cy="350520"/>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lang="zh-CN" sz="1200"/>
              <a:t>Linear Attention 机制使用的相似度计算方法是：</a:t>
            </a:r>
            <a:endParaRPr lang="zh-CN" sz="12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ICCV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论文</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方法</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sp>
        <p:nvSpPr>
          <p:cNvPr id="9" name="文本框 8"/>
          <p:cNvSpPr txBox="1"/>
          <p:nvPr>
            <p:custDataLst>
              <p:tags r:id="rId5"/>
            </p:custDataLst>
          </p:nvPr>
        </p:nvSpPr>
        <p:spPr>
          <a:xfrm>
            <a:off x="683895" y="1779905"/>
            <a:ext cx="7653655" cy="510540"/>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lang="zh-CN" sz="1200"/>
              <a:t>Self-Attention 就可以重写为</a:t>
            </a:r>
            <a:endParaRPr lang="zh-CN" sz="1200"/>
          </a:p>
        </p:txBody>
      </p:sp>
      <p:pic>
        <p:nvPicPr>
          <p:cNvPr id="11" name="图片 10"/>
          <p:cNvPicPr>
            <a:picLocks noChangeAspect="1"/>
          </p:cNvPicPr>
          <p:nvPr>
            <p:custDataLst>
              <p:tags r:id="rId6"/>
            </p:custDataLst>
          </p:nvPr>
        </p:nvPicPr>
        <p:blipFill>
          <a:blip r:embed="rId7"/>
          <a:stretch>
            <a:fillRect/>
          </a:stretch>
        </p:blipFill>
        <p:spPr>
          <a:xfrm>
            <a:off x="2844165" y="1347470"/>
            <a:ext cx="2324735" cy="424815"/>
          </a:xfrm>
          <a:prstGeom prst="rect">
            <a:avLst/>
          </a:prstGeom>
        </p:spPr>
      </p:pic>
      <p:sp>
        <p:nvSpPr>
          <p:cNvPr id="12" name="文本框 11"/>
          <p:cNvSpPr txBox="1"/>
          <p:nvPr>
            <p:custDataLst>
              <p:tags r:id="rId8"/>
            </p:custDataLst>
          </p:nvPr>
        </p:nvSpPr>
        <p:spPr>
          <a:xfrm>
            <a:off x="683895" y="2787650"/>
            <a:ext cx="7653655" cy="510540"/>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lang="zh-CN" sz="1200"/>
              <a:t>这样我们就可以把计算顺序从 (Query Key) Value 转化为 Query (Key Value)：</a:t>
            </a:r>
            <a:endParaRPr lang="zh-CN" sz="1200"/>
          </a:p>
        </p:txBody>
      </p:sp>
      <p:sp>
        <p:nvSpPr>
          <p:cNvPr id="13" name="文本框 12"/>
          <p:cNvSpPr txBox="1"/>
          <p:nvPr>
            <p:custDataLst>
              <p:tags r:id="rId9"/>
            </p:custDataLst>
          </p:nvPr>
        </p:nvSpPr>
        <p:spPr>
          <a:xfrm>
            <a:off x="683895" y="4011930"/>
            <a:ext cx="7653655" cy="510540"/>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lang="zh-CN" sz="1200"/>
              <a:t>上式的计算复杂度是</a:t>
            </a:r>
            <a:r>
              <a:rPr lang="en-US" altLang="zh-CN" sz="1200"/>
              <a:t>O(N d^2)</a:t>
            </a:r>
            <a:r>
              <a:rPr lang="zh-CN" sz="1200"/>
              <a:t> </a:t>
            </a:r>
            <a:endParaRPr lang="zh-CN" sz="1200"/>
          </a:p>
        </p:txBody>
      </p:sp>
      <p:pic>
        <p:nvPicPr>
          <p:cNvPr id="14" name="图片 13"/>
          <p:cNvPicPr>
            <a:picLocks noChangeAspect="1"/>
          </p:cNvPicPr>
          <p:nvPr>
            <p:custDataLst>
              <p:tags r:id="rId10"/>
            </p:custDataLst>
          </p:nvPr>
        </p:nvPicPr>
        <p:blipFill>
          <a:blip r:embed="rId11"/>
          <a:stretch>
            <a:fillRect/>
          </a:stretch>
        </p:blipFill>
        <p:spPr>
          <a:xfrm>
            <a:off x="2771775" y="2045335"/>
            <a:ext cx="2800350" cy="629920"/>
          </a:xfrm>
          <a:prstGeom prst="rect">
            <a:avLst/>
          </a:prstGeom>
        </p:spPr>
      </p:pic>
      <p:pic>
        <p:nvPicPr>
          <p:cNvPr id="15" name="图片 14"/>
          <p:cNvPicPr>
            <a:picLocks noChangeAspect="1"/>
          </p:cNvPicPr>
          <p:nvPr>
            <p:custDataLst>
              <p:tags r:id="rId12"/>
            </p:custDataLst>
          </p:nvPr>
        </p:nvPicPr>
        <p:blipFill>
          <a:blip r:embed="rId13"/>
          <a:stretch>
            <a:fillRect/>
          </a:stretch>
        </p:blipFill>
        <p:spPr>
          <a:xfrm>
            <a:off x="2627630" y="3246120"/>
            <a:ext cx="2840355" cy="67437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683895" y="1089025"/>
            <a:ext cx="7653655" cy="918845"/>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lang="zh-CN" sz="1200"/>
              <a:t>Softmax Attention 实际上提供了一种非线性重新加权机制，这使得很容易聚焦于重要的特征。如下图1所示，可以看到 Softmax 注意力图的分布在某些区域 (如前景对象) 上比较集中，但是线性注意力图的分布却比较平滑，未能对包含更多信息的区域提供更有效的关注。如何为线性注意力机制带来更多的聚焦能力，作者提出了一种聚焦线性注意力机制 (Focused Linear Attention)，同时映射函数写成：</a:t>
            </a:r>
            <a:endParaRPr lang="zh-CN" sz="12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ICCV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论文</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方法</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pic>
        <p:nvPicPr>
          <p:cNvPr id="7" name="图片 6"/>
          <p:cNvPicPr>
            <a:picLocks noChangeAspect="1"/>
          </p:cNvPicPr>
          <p:nvPr>
            <p:custDataLst>
              <p:tags r:id="rId5"/>
            </p:custDataLst>
          </p:nvPr>
        </p:nvPicPr>
        <p:blipFill>
          <a:blip r:embed="rId6"/>
          <a:stretch>
            <a:fillRect/>
          </a:stretch>
        </p:blipFill>
        <p:spPr>
          <a:xfrm>
            <a:off x="2267585" y="2007870"/>
            <a:ext cx="3592830" cy="729615"/>
          </a:xfrm>
          <a:prstGeom prst="rect">
            <a:avLst/>
          </a:prstGeom>
        </p:spPr>
      </p:pic>
      <p:sp>
        <p:nvSpPr>
          <p:cNvPr id="9" name="文本框 8"/>
          <p:cNvSpPr txBox="1"/>
          <p:nvPr>
            <p:custDataLst>
              <p:tags r:id="rId7"/>
            </p:custDataLst>
          </p:nvPr>
        </p:nvSpPr>
        <p:spPr>
          <a:xfrm>
            <a:off x="683895" y="2728595"/>
            <a:ext cx="7653655" cy="510540"/>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lang="zh-CN" sz="1200"/>
              <a:t>作者这里还给出了可视化的例子，如图2所示。黑色的向量代表 Query，其他几个彩色的向量代表不同的 Key。可以看出， 将每个向量朝着其最近的轴上拽了一段，提高每个组内的相似性，同时减少组之间的相似性</a:t>
            </a:r>
            <a:endParaRPr lang="zh-CN" sz="1200"/>
          </a:p>
        </p:txBody>
      </p:sp>
      <p:pic>
        <p:nvPicPr>
          <p:cNvPr id="10" name="图片 9"/>
          <p:cNvPicPr>
            <a:picLocks noChangeAspect="1"/>
          </p:cNvPicPr>
          <p:nvPr>
            <p:custDataLst>
              <p:tags r:id="rId8"/>
            </p:custDataLst>
          </p:nvPr>
        </p:nvPicPr>
        <p:blipFill>
          <a:blip r:embed="rId9"/>
          <a:stretch>
            <a:fillRect/>
          </a:stretch>
        </p:blipFill>
        <p:spPr>
          <a:xfrm>
            <a:off x="2195830" y="3236595"/>
            <a:ext cx="4306570" cy="1624330"/>
          </a:xfrm>
          <a:prstGeom prst="rect">
            <a:avLst/>
          </a:prstGeom>
        </p:spPr>
      </p:pic>
      <p:sp>
        <p:nvSpPr>
          <p:cNvPr id="5" name="文本框 4"/>
          <p:cNvSpPr txBox="1"/>
          <p:nvPr/>
        </p:nvSpPr>
        <p:spPr>
          <a:xfrm>
            <a:off x="1619885" y="771525"/>
            <a:ext cx="4572000" cy="275590"/>
          </a:xfrm>
          <a:prstGeom prst="rect">
            <a:avLst/>
          </a:prstGeom>
          <a:noFill/>
        </p:spPr>
        <p:txBody>
          <a:bodyPr wrap="square" rtlCol="0" anchor="t">
            <a:spAutoFit/>
          </a:bodyPr>
          <a:p>
            <a:r>
              <a:rPr lang="zh-CN" altLang="en-US" sz="1200"/>
              <a:t>线性注意力机制的聚焦能力不够及其解决方案</a:t>
            </a:r>
            <a:endParaRPr lang="zh-CN" altLang="en-US" sz="12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683895" y="1491615"/>
            <a:ext cx="8053705" cy="1348105"/>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sz="1200"/>
              <a:t> DeiT-Tiny 中的一个 Transformer 层为例，可以看到 Self-Attention 是满秩矩阵，特征的多样性比较丰富。</a:t>
            </a:r>
            <a:endParaRPr sz="1200"/>
          </a:p>
          <a:p>
            <a:pPr indent="304800" fontAlgn="auto">
              <a:lnSpc>
                <a:spcPct val="110000"/>
              </a:lnSpc>
              <a:extLst>
                <a:ext uri="{35155182-B16C-46BC-9424-99874614C6A1}">
                  <wpsdc:indentchars xmlns:wpsdc="http://www.wps.cn/officeDocument/2017/drawingmlCustomData" val="200" checksum="1077528236"/>
                </a:ext>
              </a:extLst>
            </a:pPr>
            <a:r>
              <a:rPr sz="1200"/>
              <a:t>本文提出一种简单而有效的解决方案来解决线性注意的这种限制。具体来说，在注意力矩阵中添加了一个深度卷积 (Depth-Wise Convolution, DWC) 模块，这个 DWC 模块可以被视为是一种补偿的注意力机制，其中的每个 Query 只会关注空间中的几个相邻特征，而不是所有特征 Value。即使当对于某个 Query 的 Key 值差不多的情况下，仍然可以从不同的局部特征中获得不同输出，从而保持特征的多样性</a:t>
            </a:r>
            <a:endParaRPr sz="12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ICCV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论文</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方法</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sp>
        <p:nvSpPr>
          <p:cNvPr id="5" name="文本框 4"/>
          <p:cNvSpPr txBox="1"/>
          <p:nvPr/>
        </p:nvSpPr>
        <p:spPr>
          <a:xfrm>
            <a:off x="539750" y="1131570"/>
            <a:ext cx="4159250" cy="306705"/>
          </a:xfrm>
          <a:prstGeom prst="rect">
            <a:avLst/>
          </a:prstGeom>
          <a:noFill/>
        </p:spPr>
        <p:txBody>
          <a:bodyPr wrap="square" rtlCol="0" anchor="t">
            <a:noAutofit/>
          </a:bodyPr>
          <a:p>
            <a:r>
              <a:rPr lang="zh-CN" altLang="en-US" sz="1400"/>
              <a:t>线性注意力机制的特征丰富度不够及其解决方案</a:t>
            </a:r>
            <a:endParaRPr lang="zh-CN" altLang="en-US" sz="1400"/>
          </a:p>
        </p:txBody>
      </p:sp>
      <p:pic>
        <p:nvPicPr>
          <p:cNvPr id="8" name="图片 7"/>
          <p:cNvPicPr>
            <a:picLocks noChangeAspect="1"/>
          </p:cNvPicPr>
          <p:nvPr>
            <p:custDataLst>
              <p:tags r:id="rId5"/>
            </p:custDataLst>
          </p:nvPr>
        </p:nvPicPr>
        <p:blipFill>
          <a:blip r:embed="rId6"/>
          <a:stretch>
            <a:fillRect/>
          </a:stretch>
        </p:blipFill>
        <p:spPr>
          <a:xfrm>
            <a:off x="1835785" y="2549525"/>
            <a:ext cx="5233035" cy="19513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755650" y="1203960"/>
            <a:ext cx="8053705" cy="426085"/>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sz="1200"/>
              <a:t>基于上面的分析，本文提出一种聚焦线性注意力机制，在保持表达能力的同时降低了计算复杂度，可以表述为</a:t>
            </a:r>
            <a:endParaRPr sz="1200"/>
          </a:p>
          <a:p>
            <a:pPr indent="304800" fontAlgn="auto">
              <a:lnSpc>
                <a:spcPct val="110000"/>
              </a:lnSpc>
              <a:extLst>
                <a:ext uri="{35155182-B16C-46BC-9424-99874614C6A1}">
                  <wpsdc:indentchars xmlns:wpsdc="http://www.wps.cn/officeDocument/2017/drawingmlCustomData" val="200" checksum="1077528236"/>
                </a:ext>
              </a:extLst>
            </a:pPr>
            <a:endParaRPr sz="1200"/>
          </a:p>
          <a:p>
            <a:pPr indent="304800" fontAlgn="auto">
              <a:lnSpc>
                <a:spcPct val="110000"/>
              </a:lnSpc>
              <a:extLst>
                <a:ext uri="{35155182-B16C-46BC-9424-99874614C6A1}">
                  <wpsdc:indentchars xmlns:wpsdc="http://www.wps.cn/officeDocument/2017/drawingmlCustomData" val="200" checksum="1077528236"/>
                </a:ext>
              </a:extLst>
            </a:pPr>
            <a:endParaRPr sz="1200"/>
          </a:p>
          <a:p>
            <a:pPr indent="304800" fontAlgn="auto">
              <a:lnSpc>
                <a:spcPct val="110000"/>
              </a:lnSpc>
              <a:extLst>
                <a:ext uri="{35155182-B16C-46BC-9424-99874614C6A1}">
                  <wpsdc:indentchars xmlns:wpsdc="http://www.wps.cn/officeDocument/2017/drawingmlCustomData" val="200" checksum="1077528236"/>
                </a:ext>
              </a:extLst>
            </a:pPr>
            <a:endParaRPr sz="1200"/>
          </a:p>
          <a:p>
            <a:pPr indent="304800" fontAlgn="auto">
              <a:lnSpc>
                <a:spcPct val="110000"/>
              </a:lnSpc>
              <a:extLst>
                <a:ext uri="{35155182-B16C-46BC-9424-99874614C6A1}">
                  <wpsdc:indentchars xmlns:wpsdc="http://www.wps.cn/officeDocument/2017/drawingmlCustomData" val="200" checksum="1077528236"/>
                </a:ext>
              </a:extLst>
            </a:pPr>
            <a:r>
              <a:rPr sz="1200"/>
              <a:t>它有2个主要的优点：</a:t>
            </a:r>
            <a:endParaRPr sz="1200"/>
          </a:p>
          <a:p>
            <a:pPr indent="304800" fontAlgn="auto">
              <a:lnSpc>
                <a:spcPct val="110000"/>
              </a:lnSpc>
              <a:extLst>
                <a:ext uri="{35155182-B16C-46BC-9424-99874614C6A1}">
                  <wpsdc:indentchars xmlns:wpsdc="http://www.wps.cn/officeDocument/2017/drawingmlCustomData" val="200" checksum="1077528236"/>
                </a:ext>
              </a:extLst>
            </a:pPr>
            <a:r>
              <a:rPr lang="en-US" sz="1200"/>
              <a:t>1、</a:t>
            </a:r>
            <a:r>
              <a:rPr sz="1200"/>
              <a:t>计算复杂度很低，和线性注意力机制相当。</a:t>
            </a:r>
            <a:endParaRPr sz="1200"/>
          </a:p>
          <a:p>
            <a:pPr indent="304800" fontAlgn="auto">
              <a:lnSpc>
                <a:spcPct val="110000"/>
              </a:lnSpc>
              <a:extLst>
                <a:ext uri="{35155182-B16C-46BC-9424-99874614C6A1}">
                  <wpsdc:indentchars xmlns:wpsdc="http://www.wps.cn/officeDocument/2017/drawingmlCustomData" val="200" checksum="1077528236"/>
                </a:ext>
              </a:extLst>
            </a:pPr>
            <a:r>
              <a:rPr sz="1200"/>
              <a:t>与前任设计的复杂核函数的线性注意模块相比，本文提出的聚焦函数只采用了简单的算子，以最小的计算开销实现了近似。</a:t>
            </a:r>
            <a:endParaRPr sz="1200"/>
          </a:p>
          <a:p>
            <a:pPr indent="304800" fontAlgn="auto">
              <a:lnSpc>
                <a:spcPct val="110000"/>
              </a:lnSpc>
              <a:extLst>
                <a:ext uri="{35155182-B16C-46BC-9424-99874614C6A1}">
                  <wpsdc:indentchars xmlns:wpsdc="http://www.wps.cn/officeDocument/2017/drawingmlCustomData" val="200" checksum="1077528236"/>
                </a:ext>
              </a:extLst>
            </a:pPr>
            <a:endParaRPr sz="1200"/>
          </a:p>
          <a:p>
            <a:pPr indent="304800" fontAlgn="auto">
              <a:lnSpc>
                <a:spcPct val="110000"/>
              </a:lnSpc>
              <a:extLst>
                <a:ext uri="{35155182-B16C-46BC-9424-99874614C6A1}">
                  <wpsdc:indentchars xmlns:wpsdc="http://www.wps.cn/officeDocument/2017/drawingmlCustomData" val="200" checksum="1077528236"/>
                </a:ext>
              </a:extLst>
            </a:pPr>
            <a:r>
              <a:rPr lang="en-US" sz="1200"/>
              <a:t>2</a:t>
            </a:r>
            <a:r>
              <a:rPr lang="zh-CN" altLang="en-US" sz="1200"/>
              <a:t>、</a:t>
            </a:r>
            <a:r>
              <a:rPr sz="1200"/>
              <a:t>较高的表达能力，和 Softmax 注意力一致。</a:t>
            </a:r>
            <a:endParaRPr sz="1200"/>
          </a:p>
          <a:p>
            <a:pPr indent="304800" fontAlgn="auto">
              <a:lnSpc>
                <a:spcPct val="110000"/>
              </a:lnSpc>
              <a:extLst>
                <a:ext uri="{35155182-B16C-46BC-9424-99874614C6A1}">
                  <wpsdc:indentchars xmlns:wpsdc="http://www.wps.cn/officeDocument/2017/drawingmlCustomData" val="200" checksum="1077528236"/>
                </a:ext>
              </a:extLst>
            </a:pPr>
            <a:r>
              <a:rPr sz="1200"/>
              <a:t>前人的基于核函数的线性注意力设计通常不如 Softmax Attention。通过本文所提出的聚焦函数和深度卷积，聚焦线性注意力机制可以实现比 Softmax Attention 更好的性能</a:t>
            </a:r>
            <a:endParaRPr sz="12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ICCV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论文</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方法</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pic>
        <p:nvPicPr>
          <p:cNvPr id="7" name="图片 6"/>
          <p:cNvPicPr>
            <a:picLocks noChangeAspect="1"/>
          </p:cNvPicPr>
          <p:nvPr>
            <p:custDataLst>
              <p:tags r:id="rId5"/>
            </p:custDataLst>
          </p:nvPr>
        </p:nvPicPr>
        <p:blipFill>
          <a:blip r:embed="rId6"/>
          <a:stretch>
            <a:fillRect/>
          </a:stretch>
        </p:blipFill>
        <p:spPr>
          <a:xfrm>
            <a:off x="2670810" y="1630045"/>
            <a:ext cx="3562985" cy="37528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66040" y="1851660"/>
            <a:ext cx="1879600" cy="1599565"/>
          </a:xfrm>
          <a:prstGeom prst="rect">
            <a:avLst/>
          </a:prstGeom>
          <a:noFill/>
        </p:spPr>
        <p:txBody>
          <a:bodyPr wrap="square" rtlCol="0" anchor="t">
            <a:noAutofit/>
          </a:bodyPr>
          <a:p>
            <a:pPr indent="254000" fontAlgn="auto">
              <a:lnSpc>
                <a:spcPct val="110000"/>
              </a:lnSpc>
              <a:extLst>
                <a:ext uri="{35155182-B16C-46BC-9424-99874614C6A1}">
                  <wpsdc:indentchars xmlns:wpsdc="http://www.wps.cn/officeDocument/2017/drawingmlCustomData" val="200" checksum="3013784323"/>
                </a:ext>
              </a:extLst>
            </a:pPr>
            <a:r>
              <a:rPr sz="1000"/>
              <a:t>本文方法在差不多的 FLOP 或 Params 下与基线模型实现了一致的改进。比如，FLatten-PVT-T/S 在相似的 FLOP 下分别比 PVT-T/S 高出 2.7% 和 1.9%。基于 Swin，本文模型实现了与 60% FLOPs 相当的性能。这些结果说明 Flatten 方法对不同模型具有泛化能力。</a:t>
            </a:r>
            <a:endParaRPr sz="10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ICCV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实验</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结果</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pic>
        <p:nvPicPr>
          <p:cNvPr id="7" name="图片 6"/>
          <p:cNvPicPr>
            <a:picLocks noChangeAspect="1"/>
          </p:cNvPicPr>
          <p:nvPr>
            <p:custDataLst>
              <p:tags r:id="rId5"/>
            </p:custDataLst>
          </p:nvPr>
        </p:nvPicPr>
        <p:blipFill>
          <a:blip r:embed="rId6"/>
          <a:stretch>
            <a:fillRect/>
          </a:stretch>
        </p:blipFill>
        <p:spPr>
          <a:xfrm>
            <a:off x="1691640" y="627380"/>
            <a:ext cx="3074035" cy="4271010"/>
          </a:xfrm>
          <a:prstGeom prst="rect">
            <a:avLst/>
          </a:prstGeom>
        </p:spPr>
      </p:pic>
      <p:sp>
        <p:nvSpPr>
          <p:cNvPr id="9" name="文本框 8"/>
          <p:cNvSpPr txBox="1"/>
          <p:nvPr/>
        </p:nvSpPr>
        <p:spPr>
          <a:xfrm>
            <a:off x="5603875" y="3143885"/>
            <a:ext cx="3279775" cy="1393190"/>
          </a:xfrm>
          <a:prstGeom prst="rect">
            <a:avLst/>
          </a:prstGeom>
          <a:noFill/>
        </p:spPr>
        <p:txBody>
          <a:bodyPr wrap="square" rtlCol="0" anchor="t">
            <a:noAutofit/>
          </a:bodyPr>
          <a:p>
            <a:r>
              <a:rPr lang="zh-CN" altLang="en-US" sz="1000"/>
              <a:t>ADE20K 语义分割</a:t>
            </a:r>
            <a:endParaRPr lang="zh-CN" altLang="en-US" sz="1000"/>
          </a:p>
          <a:p>
            <a:endParaRPr lang="zh-CN" altLang="en-US" sz="1000"/>
          </a:p>
          <a:p>
            <a:r>
              <a:rPr lang="zh-CN" altLang="en-US" sz="1000"/>
              <a:t>实验结果如下图5所示，本文在两个具有代表性的分割模型 SemanticFPN 和 UperNet 上使用 Flatten 方法。如表中所示。如图 1 所示，我们的模型在所有设置下都取得了始终更好的结果。具体来说，我们可以看到 0.5 ∼ 1% mIoU 的改进，计算成本和参数相当。mAcc 的改进更加显著。</a:t>
            </a:r>
            <a:endParaRPr lang="zh-CN" altLang="en-US" sz="1000"/>
          </a:p>
        </p:txBody>
      </p:sp>
      <p:pic>
        <p:nvPicPr>
          <p:cNvPr id="10" name="图片 9"/>
          <p:cNvPicPr>
            <a:picLocks noChangeAspect="1"/>
          </p:cNvPicPr>
          <p:nvPr>
            <p:custDataLst>
              <p:tags r:id="rId7"/>
            </p:custDataLst>
          </p:nvPr>
        </p:nvPicPr>
        <p:blipFill>
          <a:blip r:embed="rId8"/>
          <a:stretch>
            <a:fillRect/>
          </a:stretch>
        </p:blipFill>
        <p:spPr>
          <a:xfrm>
            <a:off x="5250180" y="1238885"/>
            <a:ext cx="4004310" cy="184213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23478"/>
            <a:ext cx="9144000" cy="410445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0" y="-20538"/>
            <a:ext cx="9144000" cy="4104456"/>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239754" y="1544638"/>
            <a:ext cx="6048672" cy="746358"/>
          </a:xfrm>
          <a:prstGeom prst="rect">
            <a:avLst/>
          </a:prstGeom>
        </p:spPr>
        <p:txBody>
          <a:bodyPr wrap="square" lIns="68580" tIns="34290" rIns="68580" bIns="34290">
            <a:spAutoFit/>
          </a:bodyPr>
          <a:lstStyle/>
          <a:p>
            <a:r>
              <a:rPr lang="zh-CN" altLang="en-US" sz="4400" dirty="0">
                <a:solidFill>
                  <a:schemeClr val="bg1"/>
                </a:solidFill>
                <a:latin typeface="微软雅黑" panose="020B0503020204020204" pitchFamily="34" charset="-122"/>
                <a:ea typeface="微软雅黑" panose="020B0503020204020204" pitchFamily="34" charset="-122"/>
              </a:rPr>
              <a:t>非常感谢您的阅览</a:t>
            </a:r>
            <a:endParaRPr lang="zh-CN" altLang="en-US" sz="4400"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1532889" y="2400295"/>
            <a:ext cx="4623287" cy="315471"/>
          </a:xfrm>
          <a:prstGeom prst="rect">
            <a:avLst/>
          </a:prstGeom>
        </p:spPr>
        <p:txBody>
          <a:bodyPr wrap="square" lIns="68580" tIns="34290" rIns="68580" bIns="34290">
            <a:spAutoFit/>
          </a:bodyPr>
          <a:lstStyle/>
          <a:p>
            <a:r>
              <a:rPr lang="en-US" altLang="zh-CN" sz="1600" dirty="0">
                <a:solidFill>
                  <a:schemeClr val="bg1"/>
                </a:solidFill>
                <a:latin typeface="微软雅黑" panose="020B0503020204020204" pitchFamily="34" charset="-122"/>
                <a:ea typeface="微软雅黑" panose="020B0503020204020204" pitchFamily="34" charset="-122"/>
              </a:rPr>
              <a:t>Thank you very much for your reading.</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22" name="KSO_Shape"/>
          <p:cNvSpPr>
            <a:spLocks noChangeArrowheads="1"/>
          </p:cNvSpPr>
          <p:nvPr/>
        </p:nvSpPr>
        <p:spPr bwMode="auto">
          <a:xfrm>
            <a:off x="6026935" y="-197200"/>
            <a:ext cx="3375761" cy="2304532"/>
          </a:xfrm>
          <a:custGeom>
            <a:avLst/>
            <a:gdLst>
              <a:gd name="T0" fmla="*/ 844045 w 3931"/>
              <a:gd name="T1" fmla="*/ 356609 h 2392"/>
              <a:gd name="T2" fmla="*/ 561681 w 3931"/>
              <a:gd name="T3" fmla="*/ 235522 h 2392"/>
              <a:gd name="T4" fmla="*/ 243848 w 3931"/>
              <a:gd name="T5" fmla="*/ 356609 h 2392"/>
              <a:gd name="T6" fmla="*/ 155176 w 3931"/>
              <a:gd name="T7" fmla="*/ 319756 h 2392"/>
              <a:gd name="T8" fmla="*/ 155176 w 3931"/>
              <a:gd name="T9" fmla="*/ 428374 h 2392"/>
              <a:gd name="T10" fmla="*/ 179283 w 3931"/>
              <a:gd name="T11" fmla="*/ 461624 h 2392"/>
              <a:gd name="T12" fmla="*/ 154622 w 3931"/>
              <a:gd name="T13" fmla="*/ 494874 h 2392"/>
              <a:gd name="T14" fmla="*/ 180946 w 3931"/>
              <a:gd name="T15" fmla="*/ 611804 h 2392"/>
              <a:gd name="T16" fmla="*/ 103358 w 3931"/>
              <a:gd name="T17" fmla="*/ 611804 h 2392"/>
              <a:gd name="T18" fmla="*/ 129960 w 3931"/>
              <a:gd name="T19" fmla="*/ 494320 h 2392"/>
              <a:gd name="T20" fmla="*/ 108346 w 3931"/>
              <a:gd name="T21" fmla="*/ 461624 h 2392"/>
              <a:gd name="T22" fmla="*/ 129128 w 3931"/>
              <a:gd name="T23" fmla="*/ 429205 h 2392"/>
              <a:gd name="T24" fmla="*/ 129128 w 3931"/>
              <a:gd name="T25" fmla="*/ 308950 h 2392"/>
              <a:gd name="T26" fmla="*/ 0 w 3931"/>
              <a:gd name="T27" fmla="*/ 254918 h 2392"/>
              <a:gd name="T28" fmla="*/ 568054 w 3931"/>
              <a:gd name="T29" fmla="*/ 0 h 2392"/>
              <a:gd name="T30" fmla="*/ 1089278 w 3931"/>
              <a:gd name="T31" fmla="*/ 258243 h 2392"/>
              <a:gd name="T32" fmla="*/ 844045 w 3931"/>
              <a:gd name="T33" fmla="*/ 356609 h 2392"/>
              <a:gd name="T34" fmla="*/ 555307 w 3931"/>
              <a:gd name="T35" fmla="*/ 297035 h 2392"/>
              <a:gd name="T36" fmla="*/ 811624 w 3931"/>
              <a:gd name="T37" fmla="*/ 384040 h 2392"/>
              <a:gd name="T38" fmla="*/ 811624 w 3931"/>
              <a:gd name="T39" fmla="*/ 594902 h 2392"/>
              <a:gd name="T40" fmla="*/ 542284 w 3931"/>
              <a:gd name="T41" fmla="*/ 662788 h 2392"/>
              <a:gd name="T42" fmla="*/ 304532 w 3931"/>
              <a:gd name="T43" fmla="*/ 594902 h 2392"/>
              <a:gd name="T44" fmla="*/ 304532 w 3931"/>
              <a:gd name="T45" fmla="*/ 384040 h 2392"/>
              <a:gd name="T46" fmla="*/ 555307 w 3931"/>
              <a:gd name="T47" fmla="*/ 297035 h 2392"/>
              <a:gd name="T48" fmla="*/ 551982 w 3931"/>
              <a:gd name="T49" fmla="*/ 623996 h 2392"/>
              <a:gd name="T50" fmla="*/ 758698 w 3931"/>
              <a:gd name="T51" fmla="*/ 572458 h 2392"/>
              <a:gd name="T52" fmla="*/ 551982 w 3931"/>
              <a:gd name="T53" fmla="*/ 520643 h 2392"/>
              <a:gd name="T54" fmla="*/ 345543 w 3931"/>
              <a:gd name="T55" fmla="*/ 572458 h 2392"/>
              <a:gd name="T56" fmla="*/ 551982 w 3931"/>
              <a:gd name="T57" fmla="*/ 623996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chemeClr val="bg1">
              <a:alpha val="26000"/>
            </a:schemeClr>
          </a:solidFill>
          <a:ln>
            <a:noFill/>
          </a:ln>
        </p:spPr>
        <p:txBody>
          <a:bodyPr anchor="ctr" anchorCtr="1"/>
          <a:lstStyle/>
          <a:p>
            <a:endParaRPr lang="zh-CN" altLang="en-US"/>
          </a:p>
        </p:txBody>
      </p:sp>
      <p:cxnSp>
        <p:nvCxnSpPr>
          <p:cNvPr id="8" name="直接连接符 7"/>
          <p:cNvCxnSpPr/>
          <p:nvPr/>
        </p:nvCxnSpPr>
        <p:spPr>
          <a:xfrm>
            <a:off x="1331640" y="2283718"/>
            <a:ext cx="4392488"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custDataLst>
              <p:tags r:id="rId1"/>
            </p:custDataLst>
          </p:nvPr>
        </p:nvSpPr>
        <p:spPr>
          <a:xfrm>
            <a:off x="2286000" y="2387600"/>
            <a:ext cx="4572000" cy="368300"/>
          </a:xfrm>
          <a:prstGeom prst="rect">
            <a:avLst/>
          </a:prstGeom>
          <a:noFill/>
        </p:spPr>
        <p:txBody>
          <a:bodyPr wrap="square" rtlCol="0" anchor="t">
            <a:spAutoFit/>
          </a:bodyPr>
          <a:p>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TGRS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pic>
        <p:nvPicPr>
          <p:cNvPr id="7" name="图片 6"/>
          <p:cNvPicPr>
            <a:picLocks noChangeAspect="1"/>
          </p:cNvPicPr>
          <p:nvPr>
            <p:custDataLst>
              <p:tags r:id="rId4"/>
            </p:custDataLst>
          </p:nvPr>
        </p:nvPicPr>
        <p:blipFill>
          <a:blip r:embed="rId5"/>
          <a:stretch>
            <a:fillRect/>
          </a:stretch>
        </p:blipFill>
        <p:spPr>
          <a:xfrm>
            <a:off x="467360" y="1275715"/>
            <a:ext cx="7926705" cy="22745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901065" y="1563370"/>
            <a:ext cx="7358380" cy="2469515"/>
          </a:xfrm>
          <a:prstGeom prst="rect">
            <a:avLst/>
          </a:prstGeom>
          <a:noFill/>
        </p:spPr>
        <p:txBody>
          <a:bodyPr wrap="square" rtlCol="0" anchor="t">
            <a:noAutofit/>
          </a:bodyPr>
          <a:p>
            <a:pPr indent="355600" fontAlgn="auto">
              <a:lnSpc>
                <a:spcPct val="110000"/>
              </a:lnSpc>
              <a:extLst>
                <a:ext uri="{35155182-B16C-46BC-9424-99874614C6A1}">
                  <wpsdc:indentchars xmlns:wpsdc="http://www.wps.cn/officeDocument/2017/drawingmlCustomData" val="200" checksum="3837665281"/>
                </a:ext>
              </a:extLst>
            </a:pPr>
            <a:r>
              <a:rPr sz="1400"/>
              <a:t>卷积神经网络（CNNs）具有提取局部信息的能力，但缺乏对长程相关性建模的能力。相比之下，Transformer依赖于多头自注意机制来有效地提取全局上下文信息，从而建模长程依赖性</a:t>
            </a:r>
            <a:r>
              <a:rPr lang="zh-CN" sz="1400"/>
              <a:t>。</a:t>
            </a:r>
            <a:endParaRPr lang="zh-CN" sz="14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TGRS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现存问题</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901065" y="1563370"/>
            <a:ext cx="7358380" cy="2469515"/>
          </a:xfrm>
          <a:prstGeom prst="rect">
            <a:avLst/>
          </a:prstGeom>
          <a:noFill/>
        </p:spPr>
        <p:txBody>
          <a:bodyPr wrap="square" rtlCol="0" anchor="t">
            <a:noAutofit/>
          </a:bodyPr>
          <a:p>
            <a:pPr indent="355600" fontAlgn="auto">
              <a:lnSpc>
                <a:spcPct val="110000"/>
              </a:lnSpc>
              <a:extLst>
                <a:ext uri="{35155182-B16C-46BC-9424-99874614C6A1}">
                  <wpsdc:indentchars xmlns:wpsdc="http://www.wps.cn/officeDocument/2017/drawingmlCustomData" val="200" checksum="3837665281"/>
                </a:ext>
              </a:extLst>
            </a:pPr>
            <a:r>
              <a:rPr lang="zh-CN" sz="1400"/>
              <a:t>1)提出了一种新的语义分词网络CMTFNet。CMTFNet使用CNN和多尺度Transformer作为编码器和解码器，提取局部-全局上下文信息，实现多尺度特征学习和融合。在国际摄影测量与遥感学会（ISPRS）Vaihingen和波茨坦数据集上的实验表明，该方法在较低的复杂度下取得了上级语义分割效果。</a:t>
            </a:r>
            <a:endParaRPr lang="zh-CN" sz="1400"/>
          </a:p>
          <a:p>
            <a:pPr indent="355600" fontAlgn="auto">
              <a:lnSpc>
                <a:spcPct val="110000"/>
              </a:lnSpc>
              <a:extLst>
                <a:ext uri="{35155182-B16C-46BC-9424-99874614C6A1}">
                  <wpsdc:indentchars xmlns:wpsdc="http://www.wps.cn/officeDocument/2017/drawingmlCustomData" val="200" checksum="3837665281"/>
                </a:ext>
              </a:extLst>
            </a:pPr>
            <a:r>
              <a:rPr lang="zh-CN" sz="1400"/>
              <a:t>2)通过将多尺度信息和信道信息集成到自注意机制中，我们提出了一种低计算成本的M2 SA模块，用于提取丰富的多尺度全局上下文信息和信道信息。此外，通过引入E-FFN模块，进一步增强了不同通道之间的信息交互，从而获得了更好的分割性能。</a:t>
            </a:r>
            <a:endParaRPr lang="zh-CN" sz="1400"/>
          </a:p>
          <a:p>
            <a:pPr indent="355600" fontAlgn="auto">
              <a:lnSpc>
                <a:spcPct val="110000"/>
              </a:lnSpc>
              <a:extLst>
                <a:ext uri="{35155182-B16C-46BC-9424-99874614C6A1}">
                  <wpsdc:indentchars xmlns:wpsdc="http://www.wps.cn/officeDocument/2017/drawingmlCustomData" val="200" checksum="3837665281"/>
                </a:ext>
              </a:extLst>
            </a:pPr>
            <a:r>
              <a:rPr lang="zh-CN" sz="1400"/>
              <a:t>3)我们提出了一个MAF模块，用于自适应地融合由编码器和解码器提取的深特征和浅特征，以实现特征的高效聚合。</a:t>
            </a:r>
            <a:endParaRPr lang="zh-CN" sz="14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TGRS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论文</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贡献</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755015" y="3147695"/>
            <a:ext cx="7653655" cy="1470660"/>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lang="zh-CN" sz="1200"/>
              <a:t>CMTFNet的整体网络结构如图所示。它由编码器和解码器两部分组成。</a:t>
            </a:r>
            <a:endParaRPr lang="zh-CN" sz="1200"/>
          </a:p>
          <a:p>
            <a:pPr indent="304800" fontAlgn="auto">
              <a:lnSpc>
                <a:spcPct val="110000"/>
              </a:lnSpc>
              <a:extLst>
                <a:ext uri="{35155182-B16C-46BC-9424-99874614C6A1}">
                  <wpsdc:indentchars xmlns:wpsdc="http://www.wps.cn/officeDocument/2017/drawingmlCustomData" val="200" checksum="1077528236"/>
                </a:ext>
              </a:extLst>
            </a:pPr>
            <a:r>
              <a:rPr lang="zh-CN" sz="1200"/>
              <a:t>对于编码器，使用ResNet 50作为主干网络来提取分层特征。</a:t>
            </a:r>
            <a:endParaRPr lang="zh-CN" sz="1200"/>
          </a:p>
          <a:p>
            <a:pPr indent="304800" fontAlgn="auto">
              <a:lnSpc>
                <a:spcPct val="110000"/>
              </a:lnSpc>
              <a:extLst>
                <a:ext uri="{35155182-B16C-46BC-9424-99874614C6A1}">
                  <wpsdc:indentchars xmlns:wpsdc="http://www.wps.cn/officeDocument/2017/drawingmlCustomData" val="200" checksum="1077528236"/>
                </a:ext>
              </a:extLst>
            </a:pPr>
            <a:r>
              <a:rPr lang="zh-CN" sz="1200"/>
              <a:t>对于解码器，首先将编码器的4个输出特征通过1 × 1卷积统一到512个通道维，并通过融合模块与解码器的相应特征图进行融合。具体地说，ResBlock生成的局部语义特征和解码器生成的全局上下文特征使用可学习的参数α进行加权和融合。加权求和操作根据这两个特征的贡献自适应地调整权重的大小</a:t>
            </a:r>
            <a:endParaRPr lang="zh-CN" sz="12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TGRS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论文</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方法</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pic>
        <p:nvPicPr>
          <p:cNvPr id="5" name="图片 4"/>
          <p:cNvPicPr>
            <a:picLocks noChangeAspect="1"/>
          </p:cNvPicPr>
          <p:nvPr>
            <p:custDataLst>
              <p:tags r:id="rId5"/>
            </p:custDataLst>
          </p:nvPr>
        </p:nvPicPr>
        <p:blipFill>
          <a:blip r:embed="rId6"/>
          <a:stretch>
            <a:fillRect/>
          </a:stretch>
        </p:blipFill>
        <p:spPr>
          <a:xfrm>
            <a:off x="1403350" y="828040"/>
            <a:ext cx="6621780" cy="22428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755015" y="3147695"/>
            <a:ext cx="7653655" cy="1470660"/>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lang="en-US" altLang="zh-CN" sz="1200"/>
              <a:t>M2SA module</a:t>
            </a:r>
            <a:r>
              <a:rPr lang="zh-CN" altLang="en-US" sz="1200"/>
              <a:t>由通道注意力，注意力与</a:t>
            </a:r>
            <a:r>
              <a:rPr lang="en-US" altLang="zh-CN" sz="1200"/>
              <a:t>Multiscale </a:t>
            </a:r>
            <a:r>
              <a:rPr lang="zh-CN" altLang="en-US" sz="1200"/>
              <a:t>组成。在第一分支处，输入特征X的通道维度C首先通过1 × 1卷积被减小4倍，并且然后被馈送到三个并行的可分离卷积中以提取多尺度信息，其中卷积核大小是3 × 3，是对应于三个多尺度Transformer块中的每一个中的M2SA模块的{（1，3，5），（3，5，7），（5，7，9）}。然后，通过1 × 1卷积恢复原始信道维数，并通过求和运算融合三个分支的结果。最后通过1 × 1卷积和残差连接得到输出。</a:t>
            </a:r>
            <a:endParaRPr lang="zh-CN" altLang="en-US" sz="1200"/>
          </a:p>
          <a:p>
            <a:pPr indent="304800" fontAlgn="auto">
              <a:lnSpc>
                <a:spcPct val="110000"/>
              </a:lnSpc>
              <a:extLst>
                <a:ext uri="{35155182-B16C-46BC-9424-99874614C6A1}">
                  <wpsdc:indentchars xmlns:wpsdc="http://www.wps.cn/officeDocument/2017/drawingmlCustomData" val="200" checksum="1077528236"/>
                </a:ext>
              </a:extLst>
            </a:pPr>
            <a:r>
              <a:rPr lang="en-US" altLang="zh-CN" sz="1200"/>
              <a:t>E-FFN</a:t>
            </a:r>
            <a:r>
              <a:rPr lang="zh-CN" altLang="en-US" sz="1200"/>
              <a:t>：用一个1 × 1的卷积代替了FFN中的FC层，并在它们之间插入了两个平行的3 × 3和5 × 5的深度可分离卷积</a:t>
            </a:r>
            <a:endParaRPr lang="zh-CN" altLang="en-US" sz="1200"/>
          </a:p>
          <a:p>
            <a:pPr indent="304800" fontAlgn="auto">
              <a:lnSpc>
                <a:spcPct val="110000"/>
              </a:lnSpc>
              <a:extLst>
                <a:ext uri="{35155182-B16C-46BC-9424-99874614C6A1}">
                  <wpsdc:indentchars xmlns:wpsdc="http://www.wps.cn/officeDocument/2017/drawingmlCustomData" val="200" checksum="1077528236"/>
                </a:ext>
              </a:extLst>
            </a:pPr>
            <a:endParaRPr lang="zh-CN" sz="12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TGRS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论文</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方法</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pic>
        <p:nvPicPr>
          <p:cNvPr id="7" name="图片 6"/>
          <p:cNvPicPr>
            <a:picLocks noChangeAspect="1"/>
          </p:cNvPicPr>
          <p:nvPr>
            <p:custDataLst>
              <p:tags r:id="rId5"/>
            </p:custDataLst>
          </p:nvPr>
        </p:nvPicPr>
        <p:blipFill>
          <a:blip r:embed="rId6"/>
          <a:stretch>
            <a:fillRect/>
          </a:stretch>
        </p:blipFill>
        <p:spPr>
          <a:xfrm>
            <a:off x="1763395" y="411480"/>
            <a:ext cx="5488305" cy="26765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683895" y="1203960"/>
            <a:ext cx="7720330" cy="3124835"/>
          </a:xfrm>
          <a:prstGeom prst="rect">
            <a:avLst/>
          </a:prstGeom>
          <a:noFill/>
        </p:spPr>
        <p:txBody>
          <a:bodyPr wrap="square" rtlCol="0" anchor="t">
            <a:noAutofit/>
          </a:bodyPr>
          <a:p>
            <a:pPr indent="304800" fontAlgn="auto">
              <a:lnSpc>
                <a:spcPct val="110000"/>
              </a:lnSpc>
              <a:extLst>
                <a:ext uri="{35155182-B16C-46BC-9424-99874614C6A1}">
                  <wpsdc:indentchars xmlns:wpsdc="http://www.wps.cn/officeDocument/2017/drawingmlCustomData" val="200" checksum="1077528236"/>
                </a:ext>
              </a:extLst>
            </a:pPr>
            <a:r>
              <a:rPr sz="1200"/>
              <a:t>1)ISPRS Vaihingen：该数据集包含33个正射影像，平均大小为2494 × 2064，地面采样距离（GSD）为9 cm。每个图像包含三个波段，近红外，红色和绿色，沿着相应的数字表面模型（DSM）和归一化DSM（NDSM）。它由六个类别组成：不透水的表面、建筑物、低矮的植被、树木、汽车和杂乱/背景。</a:t>
            </a:r>
            <a:endParaRPr sz="1200"/>
          </a:p>
          <a:p>
            <a:pPr indent="304800" fontAlgn="auto">
              <a:lnSpc>
                <a:spcPct val="110000"/>
              </a:lnSpc>
              <a:extLst>
                <a:ext uri="{35155182-B16C-46BC-9424-99874614C6A1}">
                  <wpsdc:indentchars xmlns:wpsdc="http://www.wps.cn/officeDocument/2017/drawingmlCustomData" val="200" checksum="1077528236"/>
                </a:ext>
              </a:extLst>
            </a:pPr>
            <a:r>
              <a:rPr sz="1200"/>
              <a:t>2)ISPRS波茨坦：该数据集包含38幅正射影像，影像尺寸为6000 × 6000，GSD为5 cm。每个图像包含近红外、红色、绿色和蓝色波段，以及相应的DSM和NDSM。与Vaihingen数据集一样，包括六个类别：不透水表面、建筑物、低植被、树木、汽车和杂乱/背景。</a:t>
            </a:r>
            <a:endParaRPr sz="1200"/>
          </a:p>
          <a:p>
            <a:pPr indent="304800" fontAlgn="auto">
              <a:lnSpc>
                <a:spcPct val="110000"/>
              </a:lnSpc>
              <a:extLst>
                <a:ext uri="{35155182-B16C-46BC-9424-99874614C6A1}">
                  <wpsdc:indentchars xmlns:wpsdc="http://www.wps.cn/officeDocument/2017/drawingmlCustomData" val="200" checksum="1077528236"/>
                </a:ext>
              </a:extLst>
            </a:pPr>
            <a:endParaRPr sz="1200"/>
          </a:p>
          <a:p>
            <a:pPr indent="304800" fontAlgn="auto">
              <a:lnSpc>
                <a:spcPct val="110000"/>
              </a:lnSpc>
              <a:extLst>
                <a:ext uri="{35155182-B16C-46BC-9424-99874614C6A1}">
                  <wpsdc:indentchars xmlns:wpsdc="http://www.wps.cn/officeDocument/2017/drawingmlCustomData" val="200" checksum="1077528236"/>
                </a:ext>
              </a:extLst>
            </a:pPr>
            <a:r>
              <a:rPr sz="1200"/>
              <a:t>对于ISPRS Vaihingen数据集，我们使用了16张图像进行训练，17张图像进行测试。对于ISPRS波茨坦数据集，24张图像用于训练，14张图像用于测试。为了防止过度拟合，我们使用滑动窗口操作将训练数据裁剪为512 × 512大小，步长为256，然后使用随机水平翻转，随机垂直翻转和随机多尺度[0.5×，0.75×，1×，1.25×，1.5×]裁剪进行数据增强。所有实验均在使用PyTorch框架的单个NVIDIA Tesla V100 S GPU上进行训练和验证，以确保公平比较。在训练阶段，我们使用AdamW优化器进行训练。权重衰减参数为0.01，初始学习率为1 e-4，损失函数为交叉熵，学习率使用“poly”学习策略更新[15]，其中幂为0.9。训练批量为8，最大训练次数为200。在测试阶段，使用了多尺度[0.5×，0.75×，1×，1.25×，1.5×]测试时间增加（TTA）策略。</a:t>
            </a:r>
            <a:endParaRPr sz="12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TGRS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实验</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设置</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6588125" y="2139950"/>
            <a:ext cx="1879600" cy="1599565"/>
          </a:xfrm>
          <a:prstGeom prst="rect">
            <a:avLst/>
          </a:prstGeom>
          <a:noFill/>
        </p:spPr>
        <p:txBody>
          <a:bodyPr wrap="square" rtlCol="0" anchor="t">
            <a:noAutofit/>
          </a:bodyPr>
          <a:p>
            <a:pPr indent="254000" fontAlgn="auto">
              <a:lnSpc>
                <a:spcPct val="110000"/>
              </a:lnSpc>
              <a:extLst>
                <a:ext uri="{35155182-B16C-46BC-9424-99874614C6A1}">
                  <wpsdc:indentchars xmlns:wpsdc="http://www.wps.cn/officeDocument/2017/drawingmlCustomData" val="200" checksum="3013784323"/>
                </a:ext>
              </a:extLst>
            </a:pPr>
            <a:r>
              <a:rPr sz="1000"/>
              <a:t>ISPRS波茨坦数据集上</a:t>
            </a:r>
            <a:r>
              <a:rPr lang="zh-CN" sz="1000"/>
              <a:t>与</a:t>
            </a:r>
            <a:r>
              <a:rPr sz="1000"/>
              <a:t>ISPRS Vaihingen数据集上</a:t>
            </a:r>
            <a:r>
              <a:rPr lang="zh-CN" sz="1000"/>
              <a:t>都取得了比较好的</a:t>
            </a:r>
            <a:r>
              <a:rPr lang="zh-CN" sz="1000"/>
              <a:t>效果</a:t>
            </a:r>
            <a:endParaRPr lang="zh-CN" sz="10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TGRS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实验</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结果</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pic>
        <p:nvPicPr>
          <p:cNvPr id="5" name="图片 4"/>
          <p:cNvPicPr>
            <a:picLocks noChangeAspect="1"/>
          </p:cNvPicPr>
          <p:nvPr>
            <p:custDataLst>
              <p:tags r:id="rId5"/>
            </p:custDataLst>
          </p:nvPr>
        </p:nvPicPr>
        <p:blipFill>
          <a:blip r:embed="rId6"/>
          <a:stretch>
            <a:fillRect/>
          </a:stretch>
        </p:blipFill>
        <p:spPr>
          <a:xfrm>
            <a:off x="1115695" y="1059815"/>
            <a:ext cx="5286375" cy="1772285"/>
          </a:xfrm>
          <a:prstGeom prst="rect">
            <a:avLst/>
          </a:prstGeom>
        </p:spPr>
      </p:pic>
      <p:pic>
        <p:nvPicPr>
          <p:cNvPr id="8" name="图片 7"/>
          <p:cNvPicPr>
            <a:picLocks noChangeAspect="1"/>
          </p:cNvPicPr>
          <p:nvPr>
            <p:custDataLst>
              <p:tags r:id="rId7"/>
            </p:custDataLst>
          </p:nvPr>
        </p:nvPicPr>
        <p:blipFill>
          <a:blip r:embed="rId8"/>
          <a:stretch>
            <a:fillRect/>
          </a:stretch>
        </p:blipFill>
        <p:spPr>
          <a:xfrm>
            <a:off x="1043940" y="2832100"/>
            <a:ext cx="5392420" cy="19138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0">
            <a:off x="0" y="151765"/>
            <a:ext cx="9144000" cy="4991735"/>
            <a:chOff x="-1" y="231258"/>
            <a:chExt cx="9144000" cy="4991536"/>
          </a:xfrm>
        </p:grpSpPr>
        <p:grpSp>
          <p:nvGrpSpPr>
            <p:cNvPr id="19" name="组合 18"/>
            <p:cNvGrpSpPr/>
            <p:nvPr/>
          </p:nvGrpSpPr>
          <p:grpSpPr>
            <a:xfrm>
              <a:off x="-1" y="231258"/>
              <a:ext cx="1043608" cy="349894"/>
              <a:chOff x="-1" y="231258"/>
              <a:chExt cx="1043608" cy="349894"/>
            </a:xfrm>
          </p:grpSpPr>
          <p:sp>
            <p:nvSpPr>
              <p:cNvPr id="2" name="矩形 1"/>
              <p:cNvSpPr/>
              <p:nvPr/>
            </p:nvSpPr>
            <p:spPr>
              <a:xfrm>
                <a:off x="67562" y="231258"/>
                <a:ext cx="976045" cy="349894"/>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矩形 2"/>
              <p:cNvSpPr/>
              <p:nvPr/>
            </p:nvSpPr>
            <p:spPr>
              <a:xfrm>
                <a:off x="-1" y="231258"/>
                <a:ext cx="971601" cy="349894"/>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 y="4955300"/>
              <a:ext cx="9144000" cy="195486"/>
            </a:xfrm>
            <a:prstGeom prst="rect">
              <a:avLst/>
            </a:prstGeom>
            <a:solidFill>
              <a:srgbClr val="3A46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 y="5034595"/>
              <a:ext cx="9144000" cy="188199"/>
            </a:xfrm>
            <a:prstGeom prst="rect">
              <a:avLst/>
            </a:prstGeom>
            <a:solidFill>
              <a:srgbClr val="3A4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6588125" y="2139950"/>
            <a:ext cx="1879600" cy="1599565"/>
          </a:xfrm>
          <a:prstGeom prst="rect">
            <a:avLst/>
          </a:prstGeom>
          <a:noFill/>
        </p:spPr>
        <p:txBody>
          <a:bodyPr wrap="square" rtlCol="0" anchor="t">
            <a:noAutofit/>
          </a:bodyPr>
          <a:p>
            <a:pPr indent="254000" fontAlgn="auto">
              <a:lnSpc>
                <a:spcPct val="110000"/>
              </a:lnSpc>
              <a:extLst>
                <a:ext uri="{35155182-B16C-46BC-9424-99874614C6A1}">
                  <wpsdc:indentchars xmlns:wpsdc="http://www.wps.cn/officeDocument/2017/drawingmlCustomData" val="200" checksum="3013784323"/>
                </a:ext>
              </a:extLst>
            </a:pPr>
            <a:r>
              <a:rPr sz="1000"/>
              <a:t>ISPRS波茨坦数据集上</a:t>
            </a:r>
            <a:r>
              <a:rPr lang="zh-CN" sz="1000"/>
              <a:t>与</a:t>
            </a:r>
            <a:r>
              <a:rPr sz="1000"/>
              <a:t>ISPRS Vaihingen数据集上</a:t>
            </a:r>
            <a:r>
              <a:rPr lang="zh-CN" sz="1000"/>
              <a:t>都取得了比较好的</a:t>
            </a:r>
            <a:r>
              <a:rPr lang="zh-CN" sz="1000"/>
              <a:t>效果</a:t>
            </a:r>
            <a:endParaRPr lang="zh-CN" sz="1000"/>
          </a:p>
        </p:txBody>
      </p:sp>
      <p:sp>
        <p:nvSpPr>
          <p:cNvPr id="6" name="矩形 5"/>
          <p:cNvSpPr/>
          <p:nvPr>
            <p:custDataLst>
              <p:tags r:id="rId1"/>
            </p:custDataLst>
          </p:nvPr>
        </p:nvSpPr>
        <p:spPr>
          <a:xfrm>
            <a:off x="1115695" y="191135"/>
            <a:ext cx="2297430" cy="306070"/>
          </a:xfrm>
          <a:prstGeom prst="rect">
            <a:avLst/>
          </a:prstGeom>
        </p:spPr>
        <p:txBody>
          <a:bodyPr wrap="square" lIns="68580" tIns="34290" rIns="68580" bIns="34290">
            <a:noAutofit/>
          </a:bodyPr>
          <a:p>
            <a:r>
              <a:rPr lang="en-US" altLang="zh-CN" sz="1400" dirty="0">
                <a:solidFill>
                  <a:srgbClr val="961E19"/>
                </a:solidFill>
                <a:latin typeface="微软雅黑" panose="020B0503020204020204" pitchFamily="34" charset="-122"/>
                <a:ea typeface="微软雅黑" panose="020B0503020204020204" pitchFamily="34" charset="-122"/>
              </a:rPr>
              <a:t>TGRS 2023</a:t>
            </a:r>
            <a:endParaRPr lang="en-US" altLang="zh-CN" sz="1400" dirty="0">
              <a:solidFill>
                <a:srgbClr val="961E19"/>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7308215" y="66675"/>
            <a:ext cx="1737995" cy="555625"/>
          </a:xfrm>
          <a:prstGeom prst="rect">
            <a:avLst/>
          </a:prstGeom>
        </p:spPr>
      </p:pic>
      <p:sp>
        <p:nvSpPr>
          <p:cNvPr id="24" name="文本框 23"/>
          <p:cNvSpPr txBox="1"/>
          <p:nvPr>
            <p:custDataLst>
              <p:tags r:id="rId4"/>
            </p:custDataLst>
          </p:nvPr>
        </p:nvSpPr>
        <p:spPr>
          <a:xfrm>
            <a:off x="251460" y="699135"/>
            <a:ext cx="1244600" cy="296545"/>
          </a:xfrm>
          <a:prstGeom prst="rect">
            <a:avLst/>
          </a:prstGeom>
          <a:noFill/>
        </p:spPr>
        <p:txBody>
          <a:bodyPr wrap="none" rtlCol="0">
            <a:noAutofit/>
          </a:bodyPr>
          <a:p>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实验</a:t>
            </a:r>
            <a:r>
              <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rPr>
              <a:t>结果</a:t>
            </a:r>
            <a:endParaRPr lang="zh-CN" altLang="en-US" sz="1600" b="1" spc="450" dirty="0">
              <a:solidFill>
                <a:schemeClr val="tx2">
                  <a:lumMod val="75000"/>
                </a:schemeClr>
              </a:solidFill>
              <a:latin typeface="微软雅黑" panose="020B0503020204020204" pitchFamily="34" charset="-122"/>
              <a:ea typeface="微软雅黑" panose="020B0503020204020204" pitchFamily="34" charset="-122"/>
              <a:cs typeface="+mn-ea"/>
              <a:sym typeface="+mn-lt"/>
            </a:endParaRPr>
          </a:p>
        </p:txBody>
      </p:sp>
      <p:pic>
        <p:nvPicPr>
          <p:cNvPr id="5" name="图片 4"/>
          <p:cNvPicPr>
            <a:picLocks noChangeAspect="1"/>
          </p:cNvPicPr>
          <p:nvPr>
            <p:custDataLst>
              <p:tags r:id="rId5"/>
            </p:custDataLst>
          </p:nvPr>
        </p:nvPicPr>
        <p:blipFill>
          <a:blip r:embed="rId6"/>
          <a:stretch>
            <a:fillRect/>
          </a:stretch>
        </p:blipFill>
        <p:spPr>
          <a:xfrm>
            <a:off x="1115695" y="1059815"/>
            <a:ext cx="5286375" cy="1772285"/>
          </a:xfrm>
          <a:prstGeom prst="rect">
            <a:avLst/>
          </a:prstGeom>
        </p:spPr>
      </p:pic>
      <p:pic>
        <p:nvPicPr>
          <p:cNvPr id="8" name="图片 7"/>
          <p:cNvPicPr>
            <a:picLocks noChangeAspect="1"/>
          </p:cNvPicPr>
          <p:nvPr>
            <p:custDataLst>
              <p:tags r:id="rId7"/>
            </p:custDataLst>
          </p:nvPr>
        </p:nvPicPr>
        <p:blipFill>
          <a:blip r:embed="rId8"/>
          <a:stretch>
            <a:fillRect/>
          </a:stretch>
        </p:blipFill>
        <p:spPr>
          <a:xfrm>
            <a:off x="1043940" y="2832100"/>
            <a:ext cx="5392420" cy="1913890"/>
          </a:xfrm>
          <a:prstGeom prst="rect">
            <a:avLst/>
          </a:prstGeom>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commondata" val="eyJoZGlkIjoiNjZiZjBjN2YyM2Q3YWZkOGVjZTIzYzdkYTU5OGViNmIifQ=="/>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3819</Words>
  <Application>WPS 演示</Application>
  <PresentationFormat>全屏显示(16:9)</PresentationFormat>
  <Paragraphs>137</Paragraphs>
  <Slides>18</Slides>
  <Notes>5</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18</vt:i4>
      </vt:variant>
    </vt:vector>
  </HeadingPairs>
  <TitlesOfParts>
    <vt:vector size="30" baseType="lpstr">
      <vt:lpstr>Arial</vt:lpstr>
      <vt:lpstr>宋体</vt:lpstr>
      <vt:lpstr>Wingdings</vt:lpstr>
      <vt:lpstr>微软雅黑</vt:lpstr>
      <vt:lpstr>汉仪旗黑</vt:lpstr>
      <vt:lpstr>Calibri</vt:lpstr>
      <vt:lpstr>Helvetica Neue</vt:lpstr>
      <vt:lpstr>宋体</vt:lpstr>
      <vt:lpstr>Arial Unicode MS</vt:lpstr>
      <vt:lpstr>汉仪书宋二KW</vt:lpstr>
      <vt:lpstr>宋体-简</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Gifty</cp:lastModifiedBy>
  <cp:revision>72</cp:revision>
  <dcterms:created xsi:type="dcterms:W3CDTF">2024-08-22T07:22:21Z</dcterms:created>
  <dcterms:modified xsi:type="dcterms:W3CDTF">2024-08-22T07:22:21Z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2052-6.7.1.8828</vt:lpwstr>
  </property>
  <property fmtid="{D5CDD505-2E9C-101B-9397-08002B2CF9AE}" pid="3" name="ICV">
    <vt:lpwstr>88E4A7EA0467EA60C6E772668E29F7AD_43</vt:lpwstr>
  </property>
</Properties>
</file>

<file path=docProps/thumbnail.jpeg>
</file>